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3" r:id="rId6"/>
    <p:sldMasterId id="2147484162" r:id="rId7"/>
    <p:sldMasterId id="2147484175" r:id="rId8"/>
  </p:sldMasterIdLst>
  <p:notesMasterIdLst>
    <p:notesMasterId r:id="rId39"/>
  </p:notesMasterIdLst>
  <p:handoutMasterIdLst>
    <p:handoutMasterId r:id="rId40"/>
  </p:handoutMasterIdLst>
  <p:sldIdLst>
    <p:sldId id="415" r:id="rId9"/>
    <p:sldId id="475" r:id="rId10"/>
    <p:sldId id="410" r:id="rId11"/>
    <p:sldId id="473" r:id="rId12"/>
    <p:sldId id="470" r:id="rId13"/>
    <p:sldId id="471" r:id="rId14"/>
    <p:sldId id="472" r:id="rId15"/>
    <p:sldId id="476" r:id="rId16"/>
    <p:sldId id="477" r:id="rId17"/>
    <p:sldId id="479" r:id="rId18"/>
    <p:sldId id="478" r:id="rId19"/>
    <p:sldId id="480" r:id="rId20"/>
    <p:sldId id="481" r:id="rId21"/>
    <p:sldId id="482" r:id="rId22"/>
    <p:sldId id="483" r:id="rId23"/>
    <p:sldId id="484" r:id="rId24"/>
    <p:sldId id="485" r:id="rId25"/>
    <p:sldId id="486" r:id="rId26"/>
    <p:sldId id="487" r:id="rId27"/>
    <p:sldId id="488" r:id="rId28"/>
    <p:sldId id="489" r:id="rId29"/>
    <p:sldId id="490" r:id="rId30"/>
    <p:sldId id="491" r:id="rId31"/>
    <p:sldId id="492" r:id="rId32"/>
    <p:sldId id="493" r:id="rId33"/>
    <p:sldId id="494" r:id="rId34"/>
    <p:sldId id="495" r:id="rId35"/>
    <p:sldId id="496" r:id="rId36"/>
    <p:sldId id="497" r:id="rId37"/>
    <p:sldId id="498" r:id="rId38"/>
  </p:sldIdLst>
  <p:sldSz cx="9144000" cy="5143500" type="screen16x9"/>
  <p:notesSz cx="6858000" cy="9180513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50">
          <p15:clr>
            <a:srgbClr val="A4A3A4"/>
          </p15:clr>
        </p15:guide>
        <p15:guide id="2" orient="horz" pos="2777">
          <p15:clr>
            <a:srgbClr val="A4A3A4"/>
          </p15:clr>
        </p15:guide>
        <p15:guide id="3" orient="horz" pos="951">
          <p15:clr>
            <a:srgbClr val="A4A3A4"/>
          </p15:clr>
        </p15:guide>
        <p15:guide id="4" orient="horz" pos="820">
          <p15:clr>
            <a:srgbClr val="A4A3A4"/>
          </p15:clr>
        </p15:guide>
        <p15:guide id="5" pos="3037">
          <p15:clr>
            <a:srgbClr val="A4A3A4"/>
          </p15:clr>
        </p15:guide>
        <p15:guide id="6" pos="388">
          <p15:clr>
            <a:srgbClr val="A4A3A4"/>
          </p15:clr>
        </p15:guide>
        <p15:guide id="7" pos="28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9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8A7A"/>
    <a:srgbClr val="227184"/>
    <a:srgbClr val="92173B"/>
    <a:srgbClr val="7D011F"/>
    <a:srgbClr val="008000"/>
    <a:srgbClr val="F2F2F2"/>
    <a:srgbClr val="002A7C"/>
    <a:srgbClr val="BFBFBF"/>
    <a:srgbClr val="003300"/>
    <a:srgbClr val="F3A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00" autoAdjust="0"/>
    <p:restoredTop sz="66505" autoAdjust="0"/>
  </p:normalViewPr>
  <p:slideViewPr>
    <p:cSldViewPr snapToGrid="0">
      <p:cViewPr>
        <p:scale>
          <a:sx n="105" d="100"/>
          <a:sy n="105" d="100"/>
        </p:scale>
        <p:origin x="-1074" y="-114"/>
      </p:cViewPr>
      <p:guideLst>
        <p:guide orient="horz" pos="650"/>
        <p:guide orient="horz" pos="2777"/>
        <p:guide orient="horz" pos="951"/>
        <p:guide orient="horz" pos="820"/>
        <p:guide pos="3037"/>
        <p:guide pos="388"/>
        <p:guide pos="2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28"/>
    </p:cViewPr>
  </p:sorterViewPr>
  <p:notesViewPr>
    <p:cSldViewPr snapToGrid="0">
      <p:cViewPr varScale="1">
        <p:scale>
          <a:sx n="53" d="100"/>
          <a:sy n="53" d="100"/>
        </p:scale>
        <p:origin x="-1788" y="-84"/>
      </p:cViewPr>
      <p:guideLst>
        <p:guide orient="horz" pos="2892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transystems\pw_local\transyscorp-pw1\karudy\d0487856\export_44257_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34925" cap="rnd">
              <a:solidFill>
                <a:srgbClr val="002A7C"/>
              </a:solidFill>
              <a:round/>
            </a:ln>
            <a:effectLst/>
          </c:spPr>
          <c:marker>
            <c:symbol val="none"/>
          </c:marker>
          <c:xVal>
            <c:numRef>
              <c:f>'ADT Chart'!$C$4:$C$11</c:f>
              <c:numCache>
                <c:formatCode>General</c:formatCode>
                <c:ptCount val="8"/>
                <c:pt idx="0">
                  <c:v>0.15</c:v>
                </c:pt>
                <c:pt idx="1">
                  <c:v>0.7</c:v>
                </c:pt>
                <c:pt idx="2">
                  <c:v>1</c:v>
                </c:pt>
                <c:pt idx="3">
                  <c:v>1.4</c:v>
                </c:pt>
                <c:pt idx="4">
                  <c:v>1.5</c:v>
                </c:pt>
                <c:pt idx="5">
                  <c:v>2</c:v>
                </c:pt>
                <c:pt idx="6">
                  <c:v>2.75</c:v>
                </c:pt>
                <c:pt idx="7">
                  <c:v>3</c:v>
                </c:pt>
              </c:numCache>
            </c:numRef>
          </c:xVal>
          <c:yVal>
            <c:numRef>
              <c:f>'ADT Chart'!$D$4:$D$11</c:f>
              <c:numCache>
                <c:formatCode>General</c:formatCode>
                <c:ptCount val="8"/>
                <c:pt idx="0">
                  <c:v>9000</c:v>
                </c:pt>
                <c:pt idx="1">
                  <c:v>11400</c:v>
                </c:pt>
                <c:pt idx="2">
                  <c:v>14000</c:v>
                </c:pt>
                <c:pt idx="3">
                  <c:v>17600</c:v>
                </c:pt>
                <c:pt idx="4">
                  <c:v>13400</c:v>
                </c:pt>
                <c:pt idx="5">
                  <c:v>13600</c:v>
                </c:pt>
                <c:pt idx="6">
                  <c:v>12400</c:v>
                </c:pt>
                <c:pt idx="7">
                  <c:v>10500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682752"/>
        <c:axId val="32684288"/>
      </c:scatterChart>
      <c:valAx>
        <c:axId val="32682752"/>
        <c:scaling>
          <c:orientation val="minMax"/>
          <c:max val="3"/>
          <c:min val="0.15000000000000002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32684288"/>
        <c:crosses val="autoZero"/>
        <c:crossBetween val="midCat"/>
      </c:valAx>
      <c:valAx>
        <c:axId val="3268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326827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8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8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8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BE456BA3-DA1C-48F1-9FD5-740B03BB70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23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1475" y="688975"/>
            <a:ext cx="6116638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BE1E7D8D-3FA1-40E0-959C-362C39B623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1446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1E7D8D-3FA1-40E0-959C-362C39B6238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15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Intersections</a:t>
            </a:r>
            <a:r>
              <a:rPr lang="en-US" baseline="0" dirty="0" smtClean="0"/>
              <a:t> with highest volumes (despite fact that the statistic regulates FOR volume)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1E7D8D-3FA1-40E0-959C-362C39B6238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106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routes along Silver Lane – one local one</a:t>
            </a:r>
            <a:r>
              <a:rPr lang="en-US" baseline="0" dirty="0" smtClean="0"/>
              <a:t> Fastrak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Will discuss shelters more as we continue</a:t>
            </a:r>
          </a:p>
          <a:p>
            <a:endParaRPr lang="en-US" baseline="0" dirty="0" smtClean="0"/>
          </a:p>
          <a:p>
            <a:r>
              <a:rPr lang="en-US" baseline="0" dirty="0" smtClean="0"/>
              <a:t>Ridership data animates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1E7D8D-3FA1-40E0-959C-362C39B6238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168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Connections to north/south</a:t>
            </a:r>
            <a:r>
              <a:rPr lang="en-US" baseline="0" dirty="0" smtClean="0"/>
              <a:t> routes offered at Main and Forbes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1E7D8D-3FA1-40E0-959C-362C39B6238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38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Potential to connect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1E7D8D-3FA1-40E0-959C-362C39B6238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855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 is to crashes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1E7D8D-3FA1-40E0-959C-362C39B6238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023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 is to crashes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1E7D8D-3FA1-40E0-959C-362C39B6238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48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695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787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94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445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1E7D8D-3FA1-40E0-959C-362C39B6238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304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300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26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505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470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3504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37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1E7D8D-3FA1-40E0-959C-362C39B6238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826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1E7D8D-3FA1-40E0-959C-362C39B6238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973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</a:t>
            </a:r>
            <a:r>
              <a:rPr lang="en-US" baseline="0" dirty="0" smtClean="0"/>
              <a:t> context, CT River, RT 5, I-84, RT 2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Apx</a:t>
            </a:r>
            <a:r>
              <a:rPr lang="en-US" baseline="0" dirty="0" smtClean="0"/>
              <a:t> 2 miles, RT 15 ramps to Forbes Street</a:t>
            </a:r>
          </a:p>
          <a:p>
            <a:endParaRPr lang="en-US" baseline="0" dirty="0" smtClean="0"/>
          </a:p>
          <a:p>
            <a:r>
              <a:rPr lang="en-US" baseline="0" dirty="0" smtClean="0"/>
              <a:t>Slightly larger area for some other topics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Describe </a:t>
            </a:r>
            <a:r>
              <a:rPr lang="en-US" baseline="0" smtClean="0"/>
              <a:t>breakout groups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1E7D8D-3FA1-40E0-959C-362C39B6238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144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Define Minor Arterial</a:t>
            </a:r>
            <a:r>
              <a:rPr lang="en-US" baseline="0" dirty="0" smtClean="0"/>
              <a:t> – serves as conduit between collectors and destinations (development OR access to freeways)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Transition with volumes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1E7D8D-3FA1-40E0-959C-362C39B6238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439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 is to</a:t>
            </a:r>
            <a:r>
              <a:rPr lang="en-US" baseline="0" dirty="0" smtClean="0"/>
              <a:t> operations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1E7D8D-3FA1-40E0-959C-362C39B6238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23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 is to crashes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1E7D8D-3FA1-40E0-959C-362C39B6238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2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rate methodology – note spikes in areas with increased development (access)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1E7D8D-3FA1-40E0-959C-362C39B6238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593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10600" y="4514850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66142-DBB9-4E17-889C-DB5D77346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33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 userDrawn="1"/>
        </p:nvSpPr>
        <p:spPr>
          <a:xfrm>
            <a:off x="0" y="1"/>
            <a:ext cx="8610600" cy="679847"/>
          </a:xfrm>
          <a:prstGeom prst="homePlate">
            <a:avLst/>
          </a:prstGeom>
          <a:solidFill>
            <a:srgbClr val="1B8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4226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1"/>
            <a:ext cx="8229600" cy="3794522"/>
          </a:xfrm>
          <a:prstGeom prst="rect">
            <a:avLst/>
          </a:prstGeom>
        </p:spPr>
        <p:txBody>
          <a:bodyPr/>
          <a:lstStyle>
            <a:lvl1pPr>
              <a:buClr>
                <a:srgbClr val="1B8A7A"/>
              </a:buCl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1B8A7A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1B8A7A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10600" y="4514850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2109-E43C-43FA-A7F6-11BB354060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475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458"/>
            <a:ext cx="8229600" cy="4226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27652"/>
            <a:ext cx="4038600" cy="3666971"/>
          </a:xfrm>
          <a:prstGeom prst="rect">
            <a:avLst/>
          </a:prstGeom>
        </p:spPr>
        <p:txBody>
          <a:bodyPr/>
          <a:lstStyle>
            <a:lvl1pPr>
              <a:buClr>
                <a:srgbClr val="1B8A7A"/>
              </a:buCl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1B8A7A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1B8A7A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1B8A7A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1B8A7A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21026"/>
            <a:ext cx="4038600" cy="3673597"/>
          </a:xfrm>
          <a:prstGeom prst="rect">
            <a:avLst/>
          </a:prstGeom>
        </p:spPr>
        <p:txBody>
          <a:bodyPr/>
          <a:lstStyle>
            <a:lvl1pPr>
              <a:buClr>
                <a:srgbClr val="1B8A7A"/>
              </a:buCl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1B8A7A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1B8A7A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1B8A7A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1B8A7A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10600" y="4514850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2D17B-0AB5-4B04-B5EF-4A44C91273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29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084"/>
            <a:ext cx="8229600" cy="4226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10600" y="4514850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CCACF-DC3A-435B-80E5-CE83AB1EB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20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400" y="971550"/>
            <a:ext cx="8077200" cy="36004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1B8A7A"/>
              </a:buCl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1B8A7A"/>
              </a:buCl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1B8A7A"/>
              </a:buCl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1B8A7A"/>
              </a:buCl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1B8A7A"/>
              </a:buCl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48234"/>
            <a:ext cx="9144000" cy="486918"/>
          </a:xfrm>
          <a:prstGeom prst="rect">
            <a:avLst/>
          </a:prstGeom>
        </p:spPr>
        <p:txBody>
          <a:bodyPr>
            <a:noAutofit/>
          </a:bodyPr>
          <a:lstStyle>
            <a:lvl1pPr marL="300038" indent="0">
              <a:buNone/>
              <a:defRPr sz="2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700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28842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7251" y="1902619"/>
            <a:ext cx="3584713" cy="1102519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49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347251" y="1597819"/>
            <a:ext cx="3584713" cy="1102519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587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 userDrawn="1"/>
        </p:nvSpPr>
        <p:spPr>
          <a:xfrm>
            <a:off x="0" y="1"/>
            <a:ext cx="8610600" cy="679847"/>
          </a:xfrm>
          <a:prstGeom prst="homePlate">
            <a:avLst/>
          </a:prstGeom>
          <a:solidFill>
            <a:srgbClr val="1B8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7929" y="4064000"/>
            <a:ext cx="9161929" cy="1081741"/>
            <a:chOff x="-17929" y="4064000"/>
            <a:chExt cx="9161929" cy="1081741"/>
          </a:xfrm>
        </p:grpSpPr>
        <p:pic>
          <p:nvPicPr>
            <p:cNvPr id="2050" name="Picture 1"/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2361" t="79012"/>
            <a:stretch/>
          </p:blipFill>
          <p:spPr bwMode="auto">
            <a:xfrm>
              <a:off x="8445500" y="4064000"/>
              <a:ext cx="698500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5"/>
            <p:cNvSpPr/>
            <p:nvPr userDrawn="1"/>
          </p:nvSpPr>
          <p:spPr>
            <a:xfrm>
              <a:off x="-17929" y="4625788"/>
              <a:ext cx="8892988" cy="519953"/>
            </a:xfrm>
            <a:custGeom>
              <a:avLst/>
              <a:gdLst>
                <a:gd name="connsiteX0" fmla="*/ 0 w 8892988"/>
                <a:gd name="connsiteY0" fmla="*/ 519953 h 519953"/>
                <a:gd name="connsiteX1" fmla="*/ 0 w 8892988"/>
                <a:gd name="connsiteY1" fmla="*/ 0 h 519953"/>
                <a:gd name="connsiteX2" fmla="*/ 8166847 w 8892988"/>
                <a:gd name="connsiteY2" fmla="*/ 0 h 519953"/>
                <a:gd name="connsiteX3" fmla="*/ 8892988 w 8892988"/>
                <a:gd name="connsiteY3" fmla="*/ 519953 h 519953"/>
                <a:gd name="connsiteX4" fmla="*/ 0 w 8892988"/>
                <a:gd name="connsiteY4" fmla="*/ 519953 h 5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2988" h="519953">
                  <a:moveTo>
                    <a:pt x="0" y="519953"/>
                  </a:moveTo>
                  <a:lnTo>
                    <a:pt x="0" y="0"/>
                  </a:lnTo>
                  <a:lnTo>
                    <a:pt x="8166847" y="0"/>
                  </a:lnTo>
                  <a:lnTo>
                    <a:pt x="8892988" y="519953"/>
                  </a:lnTo>
                  <a:lnTo>
                    <a:pt x="0" y="519953"/>
                  </a:lnTo>
                  <a:close/>
                </a:path>
              </a:pathLst>
            </a:custGeom>
            <a:solidFill>
              <a:srgbClr val="1B8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8" r:id="rId4"/>
    <p:sldLayoutId id="2147484177" r:id="rId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Gill Sans MT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2173B"/>
        </a:buClr>
        <a:buFont typeface="Wingdings 3" pitchFamily="18" charset="2"/>
        <a:buChar char=""/>
        <a:defRPr sz="32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3" r="3539"/>
          <a:stretch/>
        </p:blipFill>
        <p:spPr>
          <a:xfrm>
            <a:off x="-4589" y="-1"/>
            <a:ext cx="9240029" cy="5225499"/>
          </a:xfrm>
          <a:prstGeom prst="rect">
            <a:avLst/>
          </a:prstGeom>
        </p:spPr>
      </p:pic>
      <p:sp>
        <p:nvSpPr>
          <p:cNvPr id="3" name="Pentagon 1"/>
          <p:cNvSpPr/>
          <p:nvPr/>
        </p:nvSpPr>
        <p:spPr>
          <a:xfrm flipH="1">
            <a:off x="3853036" y="-96906"/>
            <a:ext cx="5353888" cy="5322405"/>
          </a:xfrm>
          <a:custGeom>
            <a:avLst/>
            <a:gdLst>
              <a:gd name="connsiteX0" fmla="*/ 0 w 5218055"/>
              <a:gd name="connsiteY0" fmla="*/ 0 h 6858000"/>
              <a:gd name="connsiteX1" fmla="*/ 2609028 w 5218055"/>
              <a:gd name="connsiteY1" fmla="*/ 0 h 6858000"/>
              <a:gd name="connsiteX2" fmla="*/ 5218055 w 5218055"/>
              <a:gd name="connsiteY2" fmla="*/ 3429000 h 6858000"/>
              <a:gd name="connsiteX3" fmla="*/ 2609028 w 5218055"/>
              <a:gd name="connsiteY3" fmla="*/ 6858000 h 6858000"/>
              <a:gd name="connsiteX4" fmla="*/ 0 w 5218055"/>
              <a:gd name="connsiteY4" fmla="*/ 6858000 h 6858000"/>
              <a:gd name="connsiteX5" fmla="*/ 0 w 5218055"/>
              <a:gd name="connsiteY5" fmla="*/ 0 h 6858000"/>
              <a:gd name="connsiteX0" fmla="*/ 0 w 5218055"/>
              <a:gd name="connsiteY0" fmla="*/ 9939 h 6867939"/>
              <a:gd name="connsiteX1" fmla="*/ 1863593 w 5218055"/>
              <a:gd name="connsiteY1" fmla="*/ 0 h 6867939"/>
              <a:gd name="connsiteX2" fmla="*/ 5218055 w 5218055"/>
              <a:gd name="connsiteY2" fmla="*/ 3438939 h 6867939"/>
              <a:gd name="connsiteX3" fmla="*/ 2609028 w 5218055"/>
              <a:gd name="connsiteY3" fmla="*/ 6867939 h 6867939"/>
              <a:gd name="connsiteX4" fmla="*/ 0 w 5218055"/>
              <a:gd name="connsiteY4" fmla="*/ 6867939 h 6867939"/>
              <a:gd name="connsiteX5" fmla="*/ 0 w 5218055"/>
              <a:gd name="connsiteY5" fmla="*/ 9939 h 6867939"/>
              <a:gd name="connsiteX0" fmla="*/ 0 w 5218055"/>
              <a:gd name="connsiteY0" fmla="*/ 9939 h 6867939"/>
              <a:gd name="connsiteX1" fmla="*/ 1863593 w 5218055"/>
              <a:gd name="connsiteY1" fmla="*/ 0 h 6867939"/>
              <a:gd name="connsiteX2" fmla="*/ 5218055 w 5218055"/>
              <a:gd name="connsiteY2" fmla="*/ 3438939 h 6867939"/>
              <a:gd name="connsiteX3" fmla="*/ 1813898 w 5218055"/>
              <a:gd name="connsiteY3" fmla="*/ 6867939 h 6867939"/>
              <a:gd name="connsiteX4" fmla="*/ 0 w 5218055"/>
              <a:gd name="connsiteY4" fmla="*/ 6867939 h 6867939"/>
              <a:gd name="connsiteX5" fmla="*/ 0 w 5218055"/>
              <a:gd name="connsiteY5" fmla="*/ 9939 h 6867939"/>
              <a:gd name="connsiteX0" fmla="*/ 0 w 5347264"/>
              <a:gd name="connsiteY0" fmla="*/ 14 h 6867939"/>
              <a:gd name="connsiteX1" fmla="*/ 1992802 w 5347264"/>
              <a:gd name="connsiteY1" fmla="*/ 0 h 6867939"/>
              <a:gd name="connsiteX2" fmla="*/ 5347264 w 5347264"/>
              <a:gd name="connsiteY2" fmla="*/ 3438939 h 6867939"/>
              <a:gd name="connsiteX3" fmla="*/ 1943107 w 5347264"/>
              <a:gd name="connsiteY3" fmla="*/ 6867939 h 6867939"/>
              <a:gd name="connsiteX4" fmla="*/ 129209 w 5347264"/>
              <a:gd name="connsiteY4" fmla="*/ 6867939 h 6867939"/>
              <a:gd name="connsiteX5" fmla="*/ 0 w 5347264"/>
              <a:gd name="connsiteY5" fmla="*/ 14 h 6867939"/>
              <a:gd name="connsiteX0" fmla="*/ 6624 w 5353888"/>
              <a:gd name="connsiteY0" fmla="*/ 14 h 6869190"/>
              <a:gd name="connsiteX1" fmla="*/ 1999426 w 5353888"/>
              <a:gd name="connsiteY1" fmla="*/ 0 h 6869190"/>
              <a:gd name="connsiteX2" fmla="*/ 5353888 w 5353888"/>
              <a:gd name="connsiteY2" fmla="*/ 3438939 h 6869190"/>
              <a:gd name="connsiteX3" fmla="*/ 1949731 w 5353888"/>
              <a:gd name="connsiteY3" fmla="*/ 6867939 h 6869190"/>
              <a:gd name="connsiteX4" fmla="*/ 135833 w 5353888"/>
              <a:gd name="connsiteY4" fmla="*/ 6867939 h 6869190"/>
              <a:gd name="connsiteX5" fmla="*/ 0 w 5353888"/>
              <a:gd name="connsiteY5" fmla="*/ 6864630 h 6869190"/>
              <a:gd name="connsiteX6" fmla="*/ 6624 w 5353888"/>
              <a:gd name="connsiteY6" fmla="*/ 14 h 686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3888" h="6869190">
                <a:moveTo>
                  <a:pt x="6624" y="14"/>
                </a:moveTo>
                <a:lnTo>
                  <a:pt x="1999426" y="0"/>
                </a:lnTo>
                <a:lnTo>
                  <a:pt x="5353888" y="3438939"/>
                </a:lnTo>
                <a:lnTo>
                  <a:pt x="1949731" y="6867939"/>
                </a:lnTo>
                <a:lnTo>
                  <a:pt x="135833" y="6867939"/>
                </a:lnTo>
                <a:cubicBezTo>
                  <a:pt x="130312" y="6853603"/>
                  <a:pt x="5521" y="6878966"/>
                  <a:pt x="0" y="6864630"/>
                </a:cubicBezTo>
                <a:lnTo>
                  <a:pt x="6624" y="14"/>
                </a:lnTo>
                <a:close/>
              </a:path>
            </a:pathLst>
          </a:custGeom>
          <a:noFill/>
          <a:ln w="101600">
            <a:solidFill>
              <a:srgbClr val="FFFFFF">
                <a:alpha val="7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1"/>
          <p:cNvSpPr/>
          <p:nvPr/>
        </p:nvSpPr>
        <p:spPr>
          <a:xfrm flipH="1">
            <a:off x="3925924" y="-94420"/>
            <a:ext cx="5353888" cy="5322405"/>
          </a:xfrm>
          <a:custGeom>
            <a:avLst/>
            <a:gdLst>
              <a:gd name="connsiteX0" fmla="*/ 0 w 5218055"/>
              <a:gd name="connsiteY0" fmla="*/ 0 h 6858000"/>
              <a:gd name="connsiteX1" fmla="*/ 2609028 w 5218055"/>
              <a:gd name="connsiteY1" fmla="*/ 0 h 6858000"/>
              <a:gd name="connsiteX2" fmla="*/ 5218055 w 5218055"/>
              <a:gd name="connsiteY2" fmla="*/ 3429000 h 6858000"/>
              <a:gd name="connsiteX3" fmla="*/ 2609028 w 5218055"/>
              <a:gd name="connsiteY3" fmla="*/ 6858000 h 6858000"/>
              <a:gd name="connsiteX4" fmla="*/ 0 w 5218055"/>
              <a:gd name="connsiteY4" fmla="*/ 6858000 h 6858000"/>
              <a:gd name="connsiteX5" fmla="*/ 0 w 5218055"/>
              <a:gd name="connsiteY5" fmla="*/ 0 h 6858000"/>
              <a:gd name="connsiteX0" fmla="*/ 0 w 5218055"/>
              <a:gd name="connsiteY0" fmla="*/ 9939 h 6867939"/>
              <a:gd name="connsiteX1" fmla="*/ 1863593 w 5218055"/>
              <a:gd name="connsiteY1" fmla="*/ 0 h 6867939"/>
              <a:gd name="connsiteX2" fmla="*/ 5218055 w 5218055"/>
              <a:gd name="connsiteY2" fmla="*/ 3438939 h 6867939"/>
              <a:gd name="connsiteX3" fmla="*/ 2609028 w 5218055"/>
              <a:gd name="connsiteY3" fmla="*/ 6867939 h 6867939"/>
              <a:gd name="connsiteX4" fmla="*/ 0 w 5218055"/>
              <a:gd name="connsiteY4" fmla="*/ 6867939 h 6867939"/>
              <a:gd name="connsiteX5" fmla="*/ 0 w 5218055"/>
              <a:gd name="connsiteY5" fmla="*/ 9939 h 6867939"/>
              <a:gd name="connsiteX0" fmla="*/ 0 w 5218055"/>
              <a:gd name="connsiteY0" fmla="*/ 9939 h 6867939"/>
              <a:gd name="connsiteX1" fmla="*/ 1863593 w 5218055"/>
              <a:gd name="connsiteY1" fmla="*/ 0 h 6867939"/>
              <a:gd name="connsiteX2" fmla="*/ 5218055 w 5218055"/>
              <a:gd name="connsiteY2" fmla="*/ 3438939 h 6867939"/>
              <a:gd name="connsiteX3" fmla="*/ 1813898 w 5218055"/>
              <a:gd name="connsiteY3" fmla="*/ 6867939 h 6867939"/>
              <a:gd name="connsiteX4" fmla="*/ 0 w 5218055"/>
              <a:gd name="connsiteY4" fmla="*/ 6867939 h 6867939"/>
              <a:gd name="connsiteX5" fmla="*/ 0 w 5218055"/>
              <a:gd name="connsiteY5" fmla="*/ 9939 h 6867939"/>
              <a:gd name="connsiteX0" fmla="*/ 0 w 5347264"/>
              <a:gd name="connsiteY0" fmla="*/ 14 h 6867939"/>
              <a:gd name="connsiteX1" fmla="*/ 1992802 w 5347264"/>
              <a:gd name="connsiteY1" fmla="*/ 0 h 6867939"/>
              <a:gd name="connsiteX2" fmla="*/ 5347264 w 5347264"/>
              <a:gd name="connsiteY2" fmla="*/ 3438939 h 6867939"/>
              <a:gd name="connsiteX3" fmla="*/ 1943107 w 5347264"/>
              <a:gd name="connsiteY3" fmla="*/ 6867939 h 6867939"/>
              <a:gd name="connsiteX4" fmla="*/ 129209 w 5347264"/>
              <a:gd name="connsiteY4" fmla="*/ 6867939 h 6867939"/>
              <a:gd name="connsiteX5" fmla="*/ 0 w 5347264"/>
              <a:gd name="connsiteY5" fmla="*/ 14 h 6867939"/>
              <a:gd name="connsiteX0" fmla="*/ 6624 w 5353888"/>
              <a:gd name="connsiteY0" fmla="*/ 14 h 6869190"/>
              <a:gd name="connsiteX1" fmla="*/ 1999426 w 5353888"/>
              <a:gd name="connsiteY1" fmla="*/ 0 h 6869190"/>
              <a:gd name="connsiteX2" fmla="*/ 5353888 w 5353888"/>
              <a:gd name="connsiteY2" fmla="*/ 3438939 h 6869190"/>
              <a:gd name="connsiteX3" fmla="*/ 1949731 w 5353888"/>
              <a:gd name="connsiteY3" fmla="*/ 6867939 h 6869190"/>
              <a:gd name="connsiteX4" fmla="*/ 135833 w 5353888"/>
              <a:gd name="connsiteY4" fmla="*/ 6867939 h 6869190"/>
              <a:gd name="connsiteX5" fmla="*/ 0 w 5353888"/>
              <a:gd name="connsiteY5" fmla="*/ 6864630 h 6869190"/>
              <a:gd name="connsiteX6" fmla="*/ 6624 w 5353888"/>
              <a:gd name="connsiteY6" fmla="*/ 14 h 686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3888" h="6869190">
                <a:moveTo>
                  <a:pt x="6624" y="14"/>
                </a:moveTo>
                <a:lnTo>
                  <a:pt x="1999426" y="0"/>
                </a:lnTo>
                <a:lnTo>
                  <a:pt x="5353888" y="3438939"/>
                </a:lnTo>
                <a:lnTo>
                  <a:pt x="1949731" y="6867939"/>
                </a:lnTo>
                <a:lnTo>
                  <a:pt x="135833" y="6867939"/>
                </a:lnTo>
                <a:cubicBezTo>
                  <a:pt x="130312" y="6853603"/>
                  <a:pt x="5521" y="6878966"/>
                  <a:pt x="0" y="6864630"/>
                </a:cubicBezTo>
                <a:lnTo>
                  <a:pt x="6624" y="14"/>
                </a:lnTo>
                <a:close/>
              </a:path>
            </a:pathLst>
          </a:custGeom>
          <a:solidFill>
            <a:srgbClr val="1B8A7A">
              <a:alpha val="64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375" y="1095228"/>
            <a:ext cx="1276570" cy="519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29" y="3189448"/>
            <a:ext cx="1365662" cy="8409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" t="2229" r="1688" b="2704"/>
          <a:stretch/>
        </p:blipFill>
        <p:spPr>
          <a:xfrm>
            <a:off x="7659554" y="4030409"/>
            <a:ext cx="938212" cy="93345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1" r="89126" b="1"/>
          <a:stretch/>
        </p:blipFill>
        <p:spPr>
          <a:xfrm>
            <a:off x="7732196" y="146703"/>
            <a:ext cx="792928" cy="801821"/>
          </a:xfrm>
          <a:prstGeom prst="ellipse">
            <a:avLst/>
          </a:prstGeom>
        </p:spPr>
      </p:pic>
      <p:sp>
        <p:nvSpPr>
          <p:cNvPr id="9" name="Oval 8"/>
          <p:cNvSpPr/>
          <p:nvPr userDrawn="1"/>
        </p:nvSpPr>
        <p:spPr>
          <a:xfrm>
            <a:off x="2466423" y="690822"/>
            <a:ext cx="800288" cy="8088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4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3853036" y="-96906"/>
            <a:ext cx="5426776" cy="5324891"/>
            <a:chOff x="3992182" y="0"/>
            <a:chExt cx="5426776" cy="7099854"/>
          </a:xfrm>
        </p:grpSpPr>
        <p:sp>
          <p:nvSpPr>
            <p:cNvPr id="3" name="Pentagon 1"/>
            <p:cNvSpPr/>
            <p:nvPr/>
          </p:nvSpPr>
          <p:spPr>
            <a:xfrm flipH="1">
              <a:off x="3992182" y="0"/>
              <a:ext cx="5353888" cy="7096539"/>
            </a:xfrm>
            <a:custGeom>
              <a:avLst/>
              <a:gdLst>
                <a:gd name="connsiteX0" fmla="*/ 0 w 5218055"/>
                <a:gd name="connsiteY0" fmla="*/ 0 h 6858000"/>
                <a:gd name="connsiteX1" fmla="*/ 2609028 w 5218055"/>
                <a:gd name="connsiteY1" fmla="*/ 0 h 6858000"/>
                <a:gd name="connsiteX2" fmla="*/ 5218055 w 5218055"/>
                <a:gd name="connsiteY2" fmla="*/ 3429000 h 6858000"/>
                <a:gd name="connsiteX3" fmla="*/ 2609028 w 5218055"/>
                <a:gd name="connsiteY3" fmla="*/ 6858000 h 6858000"/>
                <a:gd name="connsiteX4" fmla="*/ 0 w 5218055"/>
                <a:gd name="connsiteY4" fmla="*/ 6858000 h 6858000"/>
                <a:gd name="connsiteX5" fmla="*/ 0 w 5218055"/>
                <a:gd name="connsiteY5" fmla="*/ 0 h 6858000"/>
                <a:gd name="connsiteX0" fmla="*/ 0 w 5218055"/>
                <a:gd name="connsiteY0" fmla="*/ 9939 h 6867939"/>
                <a:gd name="connsiteX1" fmla="*/ 1863593 w 5218055"/>
                <a:gd name="connsiteY1" fmla="*/ 0 h 6867939"/>
                <a:gd name="connsiteX2" fmla="*/ 5218055 w 5218055"/>
                <a:gd name="connsiteY2" fmla="*/ 3438939 h 6867939"/>
                <a:gd name="connsiteX3" fmla="*/ 2609028 w 5218055"/>
                <a:gd name="connsiteY3" fmla="*/ 6867939 h 6867939"/>
                <a:gd name="connsiteX4" fmla="*/ 0 w 5218055"/>
                <a:gd name="connsiteY4" fmla="*/ 6867939 h 6867939"/>
                <a:gd name="connsiteX5" fmla="*/ 0 w 5218055"/>
                <a:gd name="connsiteY5" fmla="*/ 9939 h 6867939"/>
                <a:gd name="connsiteX0" fmla="*/ 0 w 5218055"/>
                <a:gd name="connsiteY0" fmla="*/ 9939 h 6867939"/>
                <a:gd name="connsiteX1" fmla="*/ 1863593 w 5218055"/>
                <a:gd name="connsiteY1" fmla="*/ 0 h 6867939"/>
                <a:gd name="connsiteX2" fmla="*/ 5218055 w 5218055"/>
                <a:gd name="connsiteY2" fmla="*/ 3438939 h 6867939"/>
                <a:gd name="connsiteX3" fmla="*/ 1813898 w 5218055"/>
                <a:gd name="connsiteY3" fmla="*/ 6867939 h 6867939"/>
                <a:gd name="connsiteX4" fmla="*/ 0 w 5218055"/>
                <a:gd name="connsiteY4" fmla="*/ 6867939 h 6867939"/>
                <a:gd name="connsiteX5" fmla="*/ 0 w 5218055"/>
                <a:gd name="connsiteY5" fmla="*/ 9939 h 6867939"/>
                <a:gd name="connsiteX0" fmla="*/ 0 w 5347264"/>
                <a:gd name="connsiteY0" fmla="*/ 14 h 6867939"/>
                <a:gd name="connsiteX1" fmla="*/ 1992802 w 5347264"/>
                <a:gd name="connsiteY1" fmla="*/ 0 h 6867939"/>
                <a:gd name="connsiteX2" fmla="*/ 5347264 w 5347264"/>
                <a:gd name="connsiteY2" fmla="*/ 3438939 h 6867939"/>
                <a:gd name="connsiteX3" fmla="*/ 1943107 w 5347264"/>
                <a:gd name="connsiteY3" fmla="*/ 6867939 h 6867939"/>
                <a:gd name="connsiteX4" fmla="*/ 129209 w 5347264"/>
                <a:gd name="connsiteY4" fmla="*/ 6867939 h 6867939"/>
                <a:gd name="connsiteX5" fmla="*/ 0 w 5347264"/>
                <a:gd name="connsiteY5" fmla="*/ 14 h 6867939"/>
                <a:gd name="connsiteX0" fmla="*/ 6624 w 5353888"/>
                <a:gd name="connsiteY0" fmla="*/ 14 h 6869190"/>
                <a:gd name="connsiteX1" fmla="*/ 1999426 w 5353888"/>
                <a:gd name="connsiteY1" fmla="*/ 0 h 6869190"/>
                <a:gd name="connsiteX2" fmla="*/ 5353888 w 5353888"/>
                <a:gd name="connsiteY2" fmla="*/ 3438939 h 6869190"/>
                <a:gd name="connsiteX3" fmla="*/ 1949731 w 5353888"/>
                <a:gd name="connsiteY3" fmla="*/ 6867939 h 6869190"/>
                <a:gd name="connsiteX4" fmla="*/ 135833 w 5353888"/>
                <a:gd name="connsiteY4" fmla="*/ 6867939 h 6869190"/>
                <a:gd name="connsiteX5" fmla="*/ 0 w 5353888"/>
                <a:gd name="connsiteY5" fmla="*/ 6864630 h 6869190"/>
                <a:gd name="connsiteX6" fmla="*/ 6624 w 5353888"/>
                <a:gd name="connsiteY6" fmla="*/ 14 h 68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53888" h="6869190">
                  <a:moveTo>
                    <a:pt x="6624" y="14"/>
                  </a:moveTo>
                  <a:lnTo>
                    <a:pt x="1999426" y="0"/>
                  </a:lnTo>
                  <a:lnTo>
                    <a:pt x="5353888" y="3438939"/>
                  </a:lnTo>
                  <a:lnTo>
                    <a:pt x="1949731" y="6867939"/>
                  </a:lnTo>
                  <a:lnTo>
                    <a:pt x="135833" y="6867939"/>
                  </a:lnTo>
                  <a:cubicBezTo>
                    <a:pt x="130312" y="6853603"/>
                    <a:pt x="5521" y="6878966"/>
                    <a:pt x="0" y="6864630"/>
                  </a:cubicBezTo>
                  <a:lnTo>
                    <a:pt x="6624" y="14"/>
                  </a:lnTo>
                  <a:close/>
                </a:path>
              </a:pathLst>
            </a:custGeom>
            <a:noFill/>
            <a:ln w="101600">
              <a:solidFill>
                <a:srgbClr val="FFFFFF">
                  <a:alpha val="7490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entagon 1"/>
            <p:cNvSpPr/>
            <p:nvPr/>
          </p:nvSpPr>
          <p:spPr>
            <a:xfrm flipH="1">
              <a:off x="4065070" y="3315"/>
              <a:ext cx="5353888" cy="7096539"/>
            </a:xfrm>
            <a:custGeom>
              <a:avLst/>
              <a:gdLst>
                <a:gd name="connsiteX0" fmla="*/ 0 w 5218055"/>
                <a:gd name="connsiteY0" fmla="*/ 0 h 6858000"/>
                <a:gd name="connsiteX1" fmla="*/ 2609028 w 5218055"/>
                <a:gd name="connsiteY1" fmla="*/ 0 h 6858000"/>
                <a:gd name="connsiteX2" fmla="*/ 5218055 w 5218055"/>
                <a:gd name="connsiteY2" fmla="*/ 3429000 h 6858000"/>
                <a:gd name="connsiteX3" fmla="*/ 2609028 w 5218055"/>
                <a:gd name="connsiteY3" fmla="*/ 6858000 h 6858000"/>
                <a:gd name="connsiteX4" fmla="*/ 0 w 5218055"/>
                <a:gd name="connsiteY4" fmla="*/ 6858000 h 6858000"/>
                <a:gd name="connsiteX5" fmla="*/ 0 w 5218055"/>
                <a:gd name="connsiteY5" fmla="*/ 0 h 6858000"/>
                <a:gd name="connsiteX0" fmla="*/ 0 w 5218055"/>
                <a:gd name="connsiteY0" fmla="*/ 9939 h 6867939"/>
                <a:gd name="connsiteX1" fmla="*/ 1863593 w 5218055"/>
                <a:gd name="connsiteY1" fmla="*/ 0 h 6867939"/>
                <a:gd name="connsiteX2" fmla="*/ 5218055 w 5218055"/>
                <a:gd name="connsiteY2" fmla="*/ 3438939 h 6867939"/>
                <a:gd name="connsiteX3" fmla="*/ 2609028 w 5218055"/>
                <a:gd name="connsiteY3" fmla="*/ 6867939 h 6867939"/>
                <a:gd name="connsiteX4" fmla="*/ 0 w 5218055"/>
                <a:gd name="connsiteY4" fmla="*/ 6867939 h 6867939"/>
                <a:gd name="connsiteX5" fmla="*/ 0 w 5218055"/>
                <a:gd name="connsiteY5" fmla="*/ 9939 h 6867939"/>
                <a:gd name="connsiteX0" fmla="*/ 0 w 5218055"/>
                <a:gd name="connsiteY0" fmla="*/ 9939 h 6867939"/>
                <a:gd name="connsiteX1" fmla="*/ 1863593 w 5218055"/>
                <a:gd name="connsiteY1" fmla="*/ 0 h 6867939"/>
                <a:gd name="connsiteX2" fmla="*/ 5218055 w 5218055"/>
                <a:gd name="connsiteY2" fmla="*/ 3438939 h 6867939"/>
                <a:gd name="connsiteX3" fmla="*/ 1813898 w 5218055"/>
                <a:gd name="connsiteY3" fmla="*/ 6867939 h 6867939"/>
                <a:gd name="connsiteX4" fmla="*/ 0 w 5218055"/>
                <a:gd name="connsiteY4" fmla="*/ 6867939 h 6867939"/>
                <a:gd name="connsiteX5" fmla="*/ 0 w 5218055"/>
                <a:gd name="connsiteY5" fmla="*/ 9939 h 6867939"/>
                <a:gd name="connsiteX0" fmla="*/ 0 w 5347264"/>
                <a:gd name="connsiteY0" fmla="*/ 14 h 6867939"/>
                <a:gd name="connsiteX1" fmla="*/ 1992802 w 5347264"/>
                <a:gd name="connsiteY1" fmla="*/ 0 h 6867939"/>
                <a:gd name="connsiteX2" fmla="*/ 5347264 w 5347264"/>
                <a:gd name="connsiteY2" fmla="*/ 3438939 h 6867939"/>
                <a:gd name="connsiteX3" fmla="*/ 1943107 w 5347264"/>
                <a:gd name="connsiteY3" fmla="*/ 6867939 h 6867939"/>
                <a:gd name="connsiteX4" fmla="*/ 129209 w 5347264"/>
                <a:gd name="connsiteY4" fmla="*/ 6867939 h 6867939"/>
                <a:gd name="connsiteX5" fmla="*/ 0 w 5347264"/>
                <a:gd name="connsiteY5" fmla="*/ 14 h 6867939"/>
                <a:gd name="connsiteX0" fmla="*/ 6624 w 5353888"/>
                <a:gd name="connsiteY0" fmla="*/ 14 h 6869190"/>
                <a:gd name="connsiteX1" fmla="*/ 1999426 w 5353888"/>
                <a:gd name="connsiteY1" fmla="*/ 0 h 6869190"/>
                <a:gd name="connsiteX2" fmla="*/ 5353888 w 5353888"/>
                <a:gd name="connsiteY2" fmla="*/ 3438939 h 6869190"/>
                <a:gd name="connsiteX3" fmla="*/ 1949731 w 5353888"/>
                <a:gd name="connsiteY3" fmla="*/ 6867939 h 6869190"/>
                <a:gd name="connsiteX4" fmla="*/ 135833 w 5353888"/>
                <a:gd name="connsiteY4" fmla="*/ 6867939 h 6869190"/>
                <a:gd name="connsiteX5" fmla="*/ 0 w 5353888"/>
                <a:gd name="connsiteY5" fmla="*/ 6864630 h 6869190"/>
                <a:gd name="connsiteX6" fmla="*/ 6624 w 5353888"/>
                <a:gd name="connsiteY6" fmla="*/ 14 h 68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53888" h="6869190">
                  <a:moveTo>
                    <a:pt x="6624" y="14"/>
                  </a:moveTo>
                  <a:lnTo>
                    <a:pt x="1999426" y="0"/>
                  </a:lnTo>
                  <a:lnTo>
                    <a:pt x="5353888" y="3438939"/>
                  </a:lnTo>
                  <a:lnTo>
                    <a:pt x="1949731" y="6867939"/>
                  </a:lnTo>
                  <a:lnTo>
                    <a:pt x="135833" y="6867939"/>
                  </a:lnTo>
                  <a:cubicBezTo>
                    <a:pt x="130312" y="6853603"/>
                    <a:pt x="5521" y="6878966"/>
                    <a:pt x="0" y="6864630"/>
                  </a:cubicBezTo>
                  <a:lnTo>
                    <a:pt x="6624" y="14"/>
                  </a:lnTo>
                  <a:close/>
                </a:path>
              </a:pathLst>
            </a:custGeom>
            <a:solidFill>
              <a:srgbClr val="1B8A7A">
                <a:alpha val="64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903" y="498311"/>
            <a:ext cx="1297352" cy="52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5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7251" y="1597819"/>
            <a:ext cx="3584713" cy="1592421"/>
          </a:xfrm>
        </p:spPr>
        <p:txBody>
          <a:bodyPr anchor="ctr"/>
          <a:lstStyle/>
          <a:p>
            <a:r>
              <a:rPr lang="en-US" dirty="0" smtClean="0"/>
              <a:t>Public </a:t>
            </a:r>
            <a:br>
              <a:rPr lang="en-US" dirty="0" smtClean="0"/>
            </a:br>
            <a:r>
              <a:rPr lang="en-US" dirty="0" smtClean="0"/>
              <a:t>Meeting #1</a:t>
            </a:r>
            <a:br>
              <a:rPr lang="en-US" dirty="0" smtClean="0"/>
            </a:br>
            <a:r>
              <a:rPr lang="en-US" dirty="0" smtClean="0"/>
              <a:t>January 30, 2018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/>
          <p:cNvGraphicFramePr>
            <a:graphicFrameLocks/>
          </p:cNvGraphicFramePr>
          <p:nvPr>
            <p:extLst/>
          </p:nvPr>
        </p:nvGraphicFramePr>
        <p:xfrm>
          <a:off x="457201" y="1460617"/>
          <a:ext cx="8102598" cy="2950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Conditions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1"/>
            <a:ext cx="8229600" cy="555460"/>
          </a:xfrm>
        </p:spPr>
        <p:txBody>
          <a:bodyPr/>
          <a:lstStyle/>
          <a:p>
            <a:r>
              <a:rPr lang="en-US" dirty="0" smtClean="0"/>
              <a:t>Average Daily Traffic (2012)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070551" y="3143521"/>
            <a:ext cx="809837" cy="246221"/>
          </a:xfrm>
          <a:prstGeom prst="rect">
            <a:avLst/>
          </a:prstGeom>
          <a:solidFill>
            <a:srgbClr val="BFBFBF"/>
          </a:solidFill>
          <a:ln w="19050">
            <a:solidFill>
              <a:srgbClr val="002A7C"/>
            </a:solidFill>
          </a:ln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>
              <a:defRPr sz="1200">
                <a:latin typeface="Gill Sans MT" panose="020B0502020104020203" pitchFamily="34" charset="0"/>
              </a:defRPr>
            </a:lvl1pPr>
          </a:lstStyle>
          <a:p>
            <a:r>
              <a:rPr lang="en-US" sz="1600" dirty="0" smtClean="0">
                <a:solidFill>
                  <a:srgbClr val="002A7C"/>
                </a:solidFill>
              </a:rPr>
              <a:t>14,000</a:t>
            </a:r>
            <a:endParaRPr lang="en-US" sz="1600" dirty="0">
              <a:solidFill>
                <a:srgbClr val="002A7C"/>
              </a:solidFill>
            </a:endParaRPr>
          </a:p>
        </p:txBody>
      </p:sp>
      <p:cxnSp>
        <p:nvCxnSpPr>
          <p:cNvPr id="33" name="Straight Arrow Connector 32"/>
          <p:cNvCxnSpPr>
            <a:stCxn id="32" idx="1"/>
          </p:cNvCxnSpPr>
          <p:nvPr/>
        </p:nvCxnSpPr>
        <p:spPr>
          <a:xfrm flipH="1" flipV="1">
            <a:off x="3406856" y="2420471"/>
            <a:ext cx="663695" cy="846161"/>
          </a:xfrm>
          <a:prstGeom prst="straightConnector1">
            <a:avLst/>
          </a:prstGeom>
          <a:ln w="19050">
            <a:solidFill>
              <a:srgbClr val="002A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880388" y="1933506"/>
            <a:ext cx="809837" cy="246221"/>
          </a:xfrm>
          <a:prstGeom prst="rect">
            <a:avLst/>
          </a:prstGeom>
          <a:solidFill>
            <a:srgbClr val="BFBFBF"/>
          </a:solidFill>
          <a:ln w="19050">
            <a:solidFill>
              <a:srgbClr val="002A7C"/>
            </a:solidFill>
          </a:ln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>
              <a:defRPr sz="1200">
                <a:latin typeface="Gill Sans MT" panose="020B0502020104020203" pitchFamily="34" charset="0"/>
              </a:defRPr>
            </a:lvl1pPr>
          </a:lstStyle>
          <a:p>
            <a:r>
              <a:rPr lang="en-US" sz="1600" dirty="0" smtClean="0">
                <a:solidFill>
                  <a:srgbClr val="002A7C"/>
                </a:solidFill>
              </a:rPr>
              <a:t>17,600</a:t>
            </a:r>
            <a:endParaRPr lang="en-US" sz="1600" dirty="0">
              <a:solidFill>
                <a:srgbClr val="002A7C"/>
              </a:solidFill>
            </a:endParaRPr>
          </a:p>
        </p:txBody>
      </p:sp>
      <p:cxnSp>
        <p:nvCxnSpPr>
          <p:cNvPr id="36" name="Straight Arrow Connector 35"/>
          <p:cNvCxnSpPr>
            <a:stCxn id="35" idx="1"/>
          </p:cNvCxnSpPr>
          <p:nvPr/>
        </p:nvCxnSpPr>
        <p:spPr>
          <a:xfrm flipH="1" flipV="1">
            <a:off x="4367605" y="1933506"/>
            <a:ext cx="512783" cy="123111"/>
          </a:xfrm>
          <a:prstGeom prst="straightConnector1">
            <a:avLst/>
          </a:prstGeom>
          <a:ln w="19050">
            <a:solidFill>
              <a:srgbClr val="002A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241650" y="3481976"/>
            <a:ext cx="809837" cy="246221"/>
          </a:xfrm>
          <a:prstGeom prst="rect">
            <a:avLst/>
          </a:prstGeom>
          <a:solidFill>
            <a:srgbClr val="BFBFBF"/>
          </a:solidFill>
          <a:ln w="19050">
            <a:solidFill>
              <a:srgbClr val="002A7C"/>
            </a:solidFill>
          </a:ln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>
              <a:defRPr sz="1200">
                <a:latin typeface="Gill Sans MT" panose="020B0502020104020203" pitchFamily="34" charset="0"/>
              </a:defRPr>
            </a:lvl1pPr>
          </a:lstStyle>
          <a:p>
            <a:r>
              <a:rPr lang="en-US" sz="1600" dirty="0" smtClean="0">
                <a:solidFill>
                  <a:srgbClr val="002A7C"/>
                </a:solidFill>
              </a:rPr>
              <a:t>10,500</a:t>
            </a:r>
            <a:endParaRPr lang="en-US" sz="1600" dirty="0">
              <a:solidFill>
                <a:srgbClr val="002A7C"/>
              </a:solidFill>
            </a:endParaRP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>
          <a:xfrm flipV="1">
            <a:off x="7646569" y="2871020"/>
            <a:ext cx="653159" cy="610956"/>
          </a:xfrm>
          <a:prstGeom prst="straightConnector1">
            <a:avLst/>
          </a:prstGeom>
          <a:ln w="19050">
            <a:solidFill>
              <a:srgbClr val="002A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5400000">
            <a:off x="2839437" y="3036986"/>
            <a:ext cx="1084849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Gill Sans MT" panose="020B0502020104020203" pitchFamily="34" charset="0"/>
              </a:rPr>
              <a:t>Mercer Avenue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5400000">
            <a:off x="7812575" y="3398079"/>
            <a:ext cx="1170898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Forbes Street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8962" y="1961893"/>
            <a:ext cx="1252266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>
              <a:defRPr sz="1200"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Roberts Street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890211" y="3512753"/>
            <a:ext cx="1031180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Main Street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5400000">
            <a:off x="2158918" y="3365279"/>
            <a:ext cx="1245533" cy="369332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1200"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Route 15 </a:t>
            </a:r>
          </a:p>
          <a:p>
            <a:r>
              <a:rPr lang="en-US" dirty="0"/>
              <a:t>On- &amp; Off-Ramps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05895" y="1810396"/>
            <a:ext cx="809837" cy="246221"/>
          </a:xfrm>
          <a:prstGeom prst="rect">
            <a:avLst/>
          </a:prstGeom>
          <a:solidFill>
            <a:srgbClr val="BFBFBF"/>
          </a:solidFill>
          <a:ln w="19050">
            <a:solidFill>
              <a:srgbClr val="002A7C"/>
            </a:solidFill>
          </a:ln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>
              <a:defRPr sz="1200">
                <a:latin typeface="Gill Sans MT" panose="020B0502020104020203" pitchFamily="34" charset="0"/>
              </a:defRPr>
            </a:lvl1pPr>
          </a:lstStyle>
          <a:p>
            <a:r>
              <a:rPr lang="en-US" sz="1600" dirty="0" smtClean="0">
                <a:solidFill>
                  <a:srgbClr val="002A7C"/>
                </a:solidFill>
              </a:rPr>
              <a:t>11,400</a:t>
            </a:r>
            <a:endParaRPr lang="en-US" sz="1600" dirty="0">
              <a:solidFill>
                <a:srgbClr val="002A7C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010814" y="2056617"/>
            <a:ext cx="586204" cy="654310"/>
          </a:xfrm>
          <a:prstGeom prst="straightConnector1">
            <a:avLst/>
          </a:prstGeom>
          <a:ln w="19050">
            <a:solidFill>
              <a:srgbClr val="002A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6728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Conditions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1"/>
            <a:ext cx="8229600" cy="555460"/>
          </a:xfrm>
        </p:spPr>
        <p:txBody>
          <a:bodyPr/>
          <a:lstStyle/>
          <a:p>
            <a:r>
              <a:rPr lang="en-US" dirty="0" smtClean="0"/>
              <a:t>Existing Traffic Operations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34231" r="5022" b="33448"/>
          <a:stretch/>
        </p:blipFill>
        <p:spPr>
          <a:xfrm>
            <a:off x="182880" y="1320805"/>
            <a:ext cx="8778240" cy="20015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6" t="77381" r="59013" b="6869"/>
          <a:stretch/>
        </p:blipFill>
        <p:spPr>
          <a:xfrm>
            <a:off x="762000" y="3287395"/>
            <a:ext cx="2743200" cy="975360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5369560" y="3266767"/>
          <a:ext cx="1727200" cy="1152525"/>
        </p:xfrm>
        <a:graphic>
          <a:graphicData uri="http://schemas.openxmlformats.org/drawingml/2006/table">
            <a:tbl>
              <a:tblPr/>
              <a:tblGrid>
                <a:gridCol w="342900"/>
                <a:gridCol w="1384300"/>
              </a:tblGrid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</a:rPr>
                        <a:t>LOS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</a:rPr>
                        <a:t>Delay (sec/</a:t>
                      </a:r>
                      <a:r>
                        <a:rPr lang="en-US" sz="10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</a:rPr>
                        <a:t>veh</a:t>
                      </a:r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BEBE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Gill Sans MT" panose="020B0502020104020203" pitchFamily="34" charset="0"/>
                        </a:rPr>
                        <a:t>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Gill Sans MT" panose="020B0502020104020203" pitchFamily="34" charset="0"/>
                        </a:rPr>
                        <a:t>&lt; 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Gill Sans MT" panose="020B0502020104020203" pitchFamily="34" charset="0"/>
                        </a:rPr>
                        <a:t>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Gill Sans MT" panose="020B0502020104020203" pitchFamily="34" charset="0"/>
                        </a:rPr>
                        <a:t>10 - 20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Gill Sans MT" panose="020B0502020104020203" pitchFamily="34" charset="0"/>
                        </a:rPr>
                        <a:t>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Gill Sans MT" panose="020B0502020104020203" pitchFamily="34" charset="0"/>
                        </a:rPr>
                        <a:t>20 - 35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Gill Sans MT" panose="020B0502020104020203" pitchFamily="34" charset="0"/>
                        </a:rPr>
                        <a:t>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Gill Sans MT" panose="020B0502020104020203" pitchFamily="34" charset="0"/>
                        </a:rPr>
                        <a:t>35 - 55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Gill Sans MT" panose="020B0502020104020203" pitchFamily="34" charset="0"/>
                        </a:rPr>
                        <a:t>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Gill Sans MT" panose="020B0502020104020203" pitchFamily="34" charset="0"/>
                        </a:rPr>
                        <a:t>55 - 80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Gill Sans MT" panose="020B0502020104020203" pitchFamily="34" charset="0"/>
                        </a:rPr>
                        <a:t>F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Gill Sans MT" panose="020B0502020104020203" pitchFamily="34" charset="0"/>
                        </a:rPr>
                        <a:t>&gt; 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4930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9" t="26139" r="11372" b="25628"/>
          <a:stretch/>
        </p:blipFill>
        <p:spPr>
          <a:xfrm>
            <a:off x="383026" y="1302296"/>
            <a:ext cx="8041727" cy="3230491"/>
          </a:xfrm>
          <a:prstGeom prst="rect">
            <a:avLst/>
          </a:prstGeom>
        </p:spPr>
      </p:pic>
      <p:sp>
        <p:nvSpPr>
          <p:cNvPr id="39" name="Freeform 38"/>
          <p:cNvSpPr/>
          <p:nvPr/>
        </p:nvSpPr>
        <p:spPr>
          <a:xfrm>
            <a:off x="669510" y="2418726"/>
            <a:ext cx="7757160" cy="1132605"/>
          </a:xfrm>
          <a:custGeom>
            <a:avLst/>
            <a:gdLst>
              <a:gd name="connsiteX0" fmla="*/ 0 w 7757160"/>
              <a:gd name="connsiteY0" fmla="*/ 1272540 h 1272540"/>
              <a:gd name="connsiteX1" fmla="*/ 2910840 w 7757160"/>
              <a:gd name="connsiteY1" fmla="*/ 754380 h 1272540"/>
              <a:gd name="connsiteX2" fmla="*/ 3497580 w 7757160"/>
              <a:gd name="connsiteY2" fmla="*/ 830580 h 1272540"/>
              <a:gd name="connsiteX3" fmla="*/ 3726180 w 7757160"/>
              <a:gd name="connsiteY3" fmla="*/ 792480 h 1272540"/>
              <a:gd name="connsiteX4" fmla="*/ 7757160 w 7757160"/>
              <a:gd name="connsiteY4" fmla="*/ 0 h 127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7160" h="1272540">
                <a:moveTo>
                  <a:pt x="0" y="1272540"/>
                </a:moveTo>
                <a:cubicBezTo>
                  <a:pt x="1163955" y="1050290"/>
                  <a:pt x="2327910" y="828040"/>
                  <a:pt x="2910840" y="754380"/>
                </a:cubicBezTo>
                <a:cubicBezTo>
                  <a:pt x="3493770" y="680720"/>
                  <a:pt x="3361690" y="824230"/>
                  <a:pt x="3497580" y="830580"/>
                </a:cubicBezTo>
                <a:cubicBezTo>
                  <a:pt x="3633470" y="836930"/>
                  <a:pt x="3726180" y="792480"/>
                  <a:pt x="3726180" y="792480"/>
                </a:cubicBezTo>
                <a:lnTo>
                  <a:pt x="7757160" y="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Conditions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Segment Crash 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7478427">
            <a:off x="105362" y="1783550"/>
            <a:ext cx="1031180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Main Street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4987806">
            <a:off x="7564450" y="1779988"/>
            <a:ext cx="1170898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Forbes Street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4084579">
            <a:off x="199594" y="3543303"/>
            <a:ext cx="745717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Route 5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493735">
            <a:off x="847320" y="3876456"/>
            <a:ext cx="830677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Route 15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382082">
            <a:off x="5436452" y="1609303"/>
            <a:ext cx="1112805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Interstate 84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4761018">
            <a:off x="4545291" y="2229576"/>
            <a:ext cx="1271502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Simmons Road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74" y="1790816"/>
            <a:ext cx="232236" cy="2322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4580954">
            <a:off x="2032726" y="3949727"/>
            <a:ext cx="1084849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Gill Sans MT" panose="020B0502020104020203" pitchFamily="34" charset="0"/>
              </a:rPr>
              <a:t>Mercer Avenue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2298256" y="2804160"/>
            <a:ext cx="856424" cy="1653540"/>
          </a:xfrm>
          <a:custGeom>
            <a:avLst/>
            <a:gdLst>
              <a:gd name="connsiteX0" fmla="*/ 231584 w 856424"/>
              <a:gd name="connsiteY0" fmla="*/ 1653540 h 1653540"/>
              <a:gd name="connsiteX1" fmla="*/ 2984 w 856424"/>
              <a:gd name="connsiteY1" fmla="*/ 510540 h 1653540"/>
              <a:gd name="connsiteX2" fmla="*/ 376364 w 856424"/>
              <a:gd name="connsiteY2" fmla="*/ 236220 h 1653540"/>
              <a:gd name="connsiteX3" fmla="*/ 856424 w 856424"/>
              <a:gd name="connsiteY3" fmla="*/ 0 h 165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424" h="1653540">
                <a:moveTo>
                  <a:pt x="231584" y="1653540"/>
                </a:moveTo>
                <a:cubicBezTo>
                  <a:pt x="105219" y="1200150"/>
                  <a:pt x="-21146" y="746760"/>
                  <a:pt x="2984" y="510540"/>
                </a:cubicBezTo>
                <a:cubicBezTo>
                  <a:pt x="27114" y="274320"/>
                  <a:pt x="234124" y="321310"/>
                  <a:pt x="376364" y="236220"/>
                </a:cubicBezTo>
                <a:cubicBezTo>
                  <a:pt x="518604" y="151130"/>
                  <a:pt x="719264" y="73660"/>
                  <a:pt x="856424" y="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899160" y="2804160"/>
            <a:ext cx="2065020" cy="1165860"/>
          </a:xfrm>
          <a:custGeom>
            <a:avLst/>
            <a:gdLst>
              <a:gd name="connsiteX0" fmla="*/ 0 w 2065020"/>
              <a:gd name="connsiteY0" fmla="*/ 1165860 h 1165860"/>
              <a:gd name="connsiteX1" fmla="*/ 845820 w 2065020"/>
              <a:gd name="connsiteY1" fmla="*/ 792480 h 1165860"/>
              <a:gd name="connsiteX2" fmla="*/ 1249680 w 2065020"/>
              <a:gd name="connsiteY2" fmla="*/ 297180 h 1165860"/>
              <a:gd name="connsiteX3" fmla="*/ 2065020 w 2065020"/>
              <a:gd name="connsiteY3" fmla="*/ 0 h 116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5020" h="1165860">
                <a:moveTo>
                  <a:pt x="0" y="1165860"/>
                </a:moveTo>
                <a:cubicBezTo>
                  <a:pt x="318770" y="1051560"/>
                  <a:pt x="637540" y="937260"/>
                  <a:pt x="845820" y="792480"/>
                </a:cubicBezTo>
                <a:cubicBezTo>
                  <a:pt x="1054100" y="647700"/>
                  <a:pt x="1046480" y="429260"/>
                  <a:pt x="1249680" y="297180"/>
                </a:cubicBezTo>
                <a:cubicBezTo>
                  <a:pt x="1452880" y="165100"/>
                  <a:pt x="1758950" y="82550"/>
                  <a:pt x="2065020" y="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3588559" y="2034540"/>
            <a:ext cx="678641" cy="1432560"/>
          </a:xfrm>
          <a:custGeom>
            <a:avLst/>
            <a:gdLst>
              <a:gd name="connsiteX0" fmla="*/ 678641 w 678641"/>
              <a:gd name="connsiteY0" fmla="*/ 0 h 1432560"/>
              <a:gd name="connsiteX1" fmla="*/ 152861 w 678641"/>
              <a:gd name="connsiteY1" fmla="*/ 350520 h 1432560"/>
              <a:gd name="connsiteX2" fmla="*/ 461 w 678641"/>
              <a:gd name="connsiteY2" fmla="*/ 800100 h 1432560"/>
              <a:gd name="connsiteX3" fmla="*/ 114761 w 678641"/>
              <a:gd name="connsiteY3" fmla="*/ 1432560 h 143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641" h="1432560">
                <a:moveTo>
                  <a:pt x="678641" y="0"/>
                </a:moveTo>
                <a:cubicBezTo>
                  <a:pt x="472266" y="108585"/>
                  <a:pt x="265891" y="217170"/>
                  <a:pt x="152861" y="350520"/>
                </a:cubicBezTo>
                <a:cubicBezTo>
                  <a:pt x="39831" y="483870"/>
                  <a:pt x="6811" y="619760"/>
                  <a:pt x="461" y="800100"/>
                </a:cubicBezTo>
                <a:cubicBezTo>
                  <a:pt x="-5889" y="980440"/>
                  <a:pt x="54436" y="1206500"/>
                  <a:pt x="114761" y="143256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4975860" y="2095500"/>
            <a:ext cx="236220" cy="1173480"/>
          </a:xfrm>
          <a:custGeom>
            <a:avLst/>
            <a:gdLst>
              <a:gd name="connsiteX0" fmla="*/ 0 w 236220"/>
              <a:gd name="connsiteY0" fmla="*/ 0 h 1173480"/>
              <a:gd name="connsiteX1" fmla="*/ 236220 w 236220"/>
              <a:gd name="connsiteY1" fmla="*/ 117348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6220" h="1173480">
                <a:moveTo>
                  <a:pt x="0" y="0"/>
                </a:moveTo>
                <a:lnTo>
                  <a:pt x="236220" y="117348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8001000" y="1882140"/>
            <a:ext cx="144780" cy="1737360"/>
          </a:xfrm>
          <a:custGeom>
            <a:avLst/>
            <a:gdLst>
              <a:gd name="connsiteX0" fmla="*/ 0 w 144780"/>
              <a:gd name="connsiteY0" fmla="*/ 0 h 1737360"/>
              <a:gd name="connsiteX1" fmla="*/ 144780 w 144780"/>
              <a:gd name="connsiteY1" fmla="*/ 173736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780" h="1737360">
                <a:moveTo>
                  <a:pt x="0" y="0"/>
                </a:moveTo>
                <a:lnTo>
                  <a:pt x="144780" y="173736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 rot="772566">
            <a:off x="512442" y="2829611"/>
            <a:ext cx="1112805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Interstate 84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694" y="2936416"/>
            <a:ext cx="232236" cy="23223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 rot="21014778">
            <a:off x="1250353" y="3346707"/>
            <a:ext cx="273123" cy="182880"/>
          </a:xfrm>
          <a:prstGeom prst="roundRect">
            <a:avLst/>
          </a:prstGeom>
          <a:solidFill>
            <a:srgbClr val="002A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35" name="Rounded Rectangle 34"/>
          <p:cNvSpPr/>
          <p:nvPr/>
        </p:nvSpPr>
        <p:spPr>
          <a:xfrm rot="21014778">
            <a:off x="2004308" y="3201836"/>
            <a:ext cx="273123" cy="182880"/>
          </a:xfrm>
          <a:prstGeom prst="roundRect">
            <a:avLst/>
          </a:prstGeom>
          <a:solidFill>
            <a:srgbClr val="002A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36" name="Rounded Rectangle 35"/>
          <p:cNvSpPr/>
          <p:nvPr/>
        </p:nvSpPr>
        <p:spPr>
          <a:xfrm rot="21014778">
            <a:off x="2395680" y="2992163"/>
            <a:ext cx="273123" cy="384048"/>
          </a:xfrm>
          <a:prstGeom prst="roundRect">
            <a:avLst/>
          </a:prstGeom>
          <a:solidFill>
            <a:srgbClr val="9217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 rot="21014778">
            <a:off x="2767963" y="2885299"/>
            <a:ext cx="273123" cy="548640"/>
          </a:xfrm>
          <a:prstGeom prst="roundRect">
            <a:avLst/>
          </a:prstGeom>
          <a:solidFill>
            <a:srgbClr val="9217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 rot="21014778">
            <a:off x="3152805" y="2848698"/>
            <a:ext cx="347524" cy="484632"/>
          </a:xfrm>
          <a:prstGeom prst="roundRect">
            <a:avLst/>
          </a:prstGeom>
          <a:solidFill>
            <a:srgbClr val="9217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ounded Rectangle 48"/>
          <p:cNvSpPr/>
          <p:nvPr/>
        </p:nvSpPr>
        <p:spPr>
          <a:xfrm rot="21014778">
            <a:off x="3702093" y="2819327"/>
            <a:ext cx="186665" cy="457200"/>
          </a:xfrm>
          <a:prstGeom prst="roundRect">
            <a:avLst/>
          </a:prstGeom>
          <a:solidFill>
            <a:srgbClr val="9217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ounded Rectangle 49"/>
          <p:cNvSpPr/>
          <p:nvPr/>
        </p:nvSpPr>
        <p:spPr>
          <a:xfrm rot="21014778">
            <a:off x="3978837" y="2816667"/>
            <a:ext cx="186665" cy="457200"/>
          </a:xfrm>
          <a:prstGeom prst="roundRect">
            <a:avLst/>
          </a:prstGeom>
          <a:solidFill>
            <a:srgbClr val="9217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ounded Rectangle 50"/>
          <p:cNvSpPr/>
          <p:nvPr/>
        </p:nvSpPr>
        <p:spPr>
          <a:xfrm rot="21014778">
            <a:off x="4303957" y="2923308"/>
            <a:ext cx="730837" cy="274320"/>
          </a:xfrm>
          <a:prstGeom prst="roundRect">
            <a:avLst/>
          </a:prstGeom>
          <a:solidFill>
            <a:srgbClr val="002A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ounded Rectangle 51"/>
          <p:cNvSpPr/>
          <p:nvPr/>
        </p:nvSpPr>
        <p:spPr>
          <a:xfrm rot="21014778">
            <a:off x="5336298" y="2714065"/>
            <a:ext cx="1150328" cy="274320"/>
          </a:xfrm>
          <a:prstGeom prst="roundRect">
            <a:avLst/>
          </a:prstGeom>
          <a:solidFill>
            <a:srgbClr val="002A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 rot="21014778">
            <a:off x="6859120" y="2475760"/>
            <a:ext cx="137160" cy="365760"/>
          </a:xfrm>
          <a:prstGeom prst="roundRect">
            <a:avLst/>
          </a:prstGeom>
          <a:solidFill>
            <a:srgbClr val="9217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ounded Rectangle 53"/>
          <p:cNvSpPr/>
          <p:nvPr/>
        </p:nvSpPr>
        <p:spPr>
          <a:xfrm rot="21014778">
            <a:off x="7063410" y="2416334"/>
            <a:ext cx="449698" cy="347472"/>
          </a:xfrm>
          <a:prstGeom prst="roundRect">
            <a:avLst/>
          </a:prstGeom>
          <a:solidFill>
            <a:srgbClr val="9217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ounded Rectangle 54"/>
          <p:cNvSpPr/>
          <p:nvPr/>
        </p:nvSpPr>
        <p:spPr>
          <a:xfrm rot="21014778">
            <a:off x="7670852" y="2352393"/>
            <a:ext cx="304716" cy="292608"/>
          </a:xfrm>
          <a:prstGeom prst="roundRect">
            <a:avLst/>
          </a:prstGeom>
          <a:solidFill>
            <a:srgbClr val="002A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ounded Rectangle 55"/>
          <p:cNvSpPr/>
          <p:nvPr/>
        </p:nvSpPr>
        <p:spPr>
          <a:xfrm rot="21014778">
            <a:off x="6630829" y="2521189"/>
            <a:ext cx="137160" cy="365760"/>
          </a:xfrm>
          <a:prstGeom prst="roundRect">
            <a:avLst/>
          </a:prstGeom>
          <a:solidFill>
            <a:srgbClr val="9217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701079" y="3378660"/>
            <a:ext cx="3279487" cy="1154162"/>
            <a:chOff x="4718665" y="3626361"/>
            <a:chExt cx="3279487" cy="1154162"/>
          </a:xfrm>
        </p:grpSpPr>
        <p:sp>
          <p:nvSpPr>
            <p:cNvPr id="6" name="TextBox 5"/>
            <p:cNvSpPr txBox="1"/>
            <p:nvPr/>
          </p:nvSpPr>
          <p:spPr>
            <a:xfrm>
              <a:off x="4718665" y="3626361"/>
              <a:ext cx="3279487" cy="1154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Gill Sans MT" panose="020B0502020104020203" pitchFamily="34" charset="0"/>
                </a:rPr>
                <a:t>Legend</a:t>
              </a:r>
            </a:p>
            <a:p>
              <a:pPr>
                <a:spcAft>
                  <a:spcPts val="600"/>
                </a:spcAft>
              </a:pPr>
              <a:r>
                <a:rPr lang="en-US" sz="1800" dirty="0">
                  <a:latin typeface="Gill Sans MT" panose="020B0502020104020203" pitchFamily="34" charset="0"/>
                </a:rPr>
                <a:t> </a:t>
              </a:r>
              <a:r>
                <a:rPr lang="en-US" sz="1800" dirty="0" smtClean="0">
                  <a:latin typeface="Gill Sans MT" panose="020B0502020104020203" pitchFamily="34" charset="0"/>
                </a:rPr>
                <a:t>       </a:t>
              </a:r>
              <a:r>
                <a:rPr lang="en-US" sz="1400" dirty="0" smtClean="0">
                  <a:latin typeface="Gill Sans MT" panose="020B0502020104020203" pitchFamily="34" charset="0"/>
                </a:rPr>
                <a:t>Below average rate in segment</a:t>
              </a:r>
            </a:p>
            <a:p>
              <a:r>
                <a:rPr lang="en-US" sz="1400" dirty="0" smtClean="0">
                  <a:latin typeface="Gill Sans MT" panose="020B0502020104020203" pitchFamily="34" charset="0"/>
                </a:rPr>
                <a:t>           Above average rate in segment</a:t>
              </a:r>
            </a:p>
            <a:p>
              <a:endParaRPr lang="en-US" sz="1400" dirty="0" smtClean="0">
                <a:latin typeface="Gill Sans MT" panose="020B0502020104020203" pitchFamily="34" charset="0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4867155" y="4011490"/>
              <a:ext cx="273123" cy="182880"/>
            </a:xfrm>
            <a:prstGeom prst="roundRect">
              <a:avLst/>
            </a:prstGeom>
            <a:solidFill>
              <a:srgbClr val="002A7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867155" y="4247991"/>
              <a:ext cx="273123" cy="384048"/>
            </a:xfrm>
            <a:prstGeom prst="roundRect">
              <a:avLst/>
            </a:prstGeom>
            <a:solidFill>
              <a:srgbClr val="921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656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9" t="26139" r="11372" b="25628"/>
          <a:stretch/>
        </p:blipFill>
        <p:spPr>
          <a:xfrm>
            <a:off x="383026" y="1302296"/>
            <a:ext cx="8041727" cy="32304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Conditions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Intersection Crash 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7478427">
            <a:off x="105362" y="1783550"/>
            <a:ext cx="1031180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Main Street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4987806">
            <a:off x="7690204" y="3210266"/>
            <a:ext cx="1170898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Forbes Street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4084579">
            <a:off x="199594" y="3543303"/>
            <a:ext cx="745717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Route 5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493735">
            <a:off x="847320" y="3876456"/>
            <a:ext cx="830677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Route 15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382082">
            <a:off x="5436452" y="1609303"/>
            <a:ext cx="1112805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Interstate 84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4761018">
            <a:off x="4511644" y="2088112"/>
            <a:ext cx="1271502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Simmons Road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772566">
            <a:off x="512442" y="2829611"/>
            <a:ext cx="1112805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Interstate 84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74" y="1790816"/>
            <a:ext cx="232236" cy="2322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694" y="2936416"/>
            <a:ext cx="232236" cy="2322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4580954">
            <a:off x="2032726" y="3949727"/>
            <a:ext cx="1084849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Gill Sans MT" panose="020B0502020104020203" pitchFamily="34" charset="0"/>
              </a:rPr>
              <a:t>Mercer Avenue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69510" y="2418726"/>
            <a:ext cx="7757160" cy="1132605"/>
          </a:xfrm>
          <a:custGeom>
            <a:avLst/>
            <a:gdLst>
              <a:gd name="connsiteX0" fmla="*/ 0 w 7757160"/>
              <a:gd name="connsiteY0" fmla="*/ 1272540 h 1272540"/>
              <a:gd name="connsiteX1" fmla="*/ 2910840 w 7757160"/>
              <a:gd name="connsiteY1" fmla="*/ 754380 h 1272540"/>
              <a:gd name="connsiteX2" fmla="*/ 3497580 w 7757160"/>
              <a:gd name="connsiteY2" fmla="*/ 830580 h 1272540"/>
              <a:gd name="connsiteX3" fmla="*/ 3726180 w 7757160"/>
              <a:gd name="connsiteY3" fmla="*/ 792480 h 1272540"/>
              <a:gd name="connsiteX4" fmla="*/ 7757160 w 7757160"/>
              <a:gd name="connsiteY4" fmla="*/ 0 h 127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7160" h="1272540">
                <a:moveTo>
                  <a:pt x="0" y="1272540"/>
                </a:moveTo>
                <a:cubicBezTo>
                  <a:pt x="1163955" y="1050290"/>
                  <a:pt x="2327910" y="828040"/>
                  <a:pt x="2910840" y="754380"/>
                </a:cubicBezTo>
                <a:cubicBezTo>
                  <a:pt x="3493770" y="680720"/>
                  <a:pt x="3361690" y="824230"/>
                  <a:pt x="3497580" y="830580"/>
                </a:cubicBezTo>
                <a:cubicBezTo>
                  <a:pt x="3633470" y="836930"/>
                  <a:pt x="3726180" y="792480"/>
                  <a:pt x="3726180" y="792480"/>
                </a:cubicBezTo>
                <a:lnTo>
                  <a:pt x="7757160" y="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2298256" y="2804160"/>
            <a:ext cx="856424" cy="1653540"/>
          </a:xfrm>
          <a:custGeom>
            <a:avLst/>
            <a:gdLst>
              <a:gd name="connsiteX0" fmla="*/ 231584 w 856424"/>
              <a:gd name="connsiteY0" fmla="*/ 1653540 h 1653540"/>
              <a:gd name="connsiteX1" fmla="*/ 2984 w 856424"/>
              <a:gd name="connsiteY1" fmla="*/ 510540 h 1653540"/>
              <a:gd name="connsiteX2" fmla="*/ 376364 w 856424"/>
              <a:gd name="connsiteY2" fmla="*/ 236220 h 1653540"/>
              <a:gd name="connsiteX3" fmla="*/ 856424 w 856424"/>
              <a:gd name="connsiteY3" fmla="*/ 0 h 165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424" h="1653540">
                <a:moveTo>
                  <a:pt x="231584" y="1653540"/>
                </a:moveTo>
                <a:cubicBezTo>
                  <a:pt x="105219" y="1200150"/>
                  <a:pt x="-21146" y="746760"/>
                  <a:pt x="2984" y="510540"/>
                </a:cubicBezTo>
                <a:cubicBezTo>
                  <a:pt x="27114" y="274320"/>
                  <a:pt x="234124" y="321310"/>
                  <a:pt x="376364" y="236220"/>
                </a:cubicBezTo>
                <a:cubicBezTo>
                  <a:pt x="518604" y="151130"/>
                  <a:pt x="719264" y="73660"/>
                  <a:pt x="856424" y="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899160" y="2804160"/>
            <a:ext cx="2065020" cy="1165860"/>
          </a:xfrm>
          <a:custGeom>
            <a:avLst/>
            <a:gdLst>
              <a:gd name="connsiteX0" fmla="*/ 0 w 2065020"/>
              <a:gd name="connsiteY0" fmla="*/ 1165860 h 1165860"/>
              <a:gd name="connsiteX1" fmla="*/ 845820 w 2065020"/>
              <a:gd name="connsiteY1" fmla="*/ 792480 h 1165860"/>
              <a:gd name="connsiteX2" fmla="*/ 1249680 w 2065020"/>
              <a:gd name="connsiteY2" fmla="*/ 297180 h 1165860"/>
              <a:gd name="connsiteX3" fmla="*/ 2065020 w 2065020"/>
              <a:gd name="connsiteY3" fmla="*/ 0 h 116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5020" h="1165860">
                <a:moveTo>
                  <a:pt x="0" y="1165860"/>
                </a:moveTo>
                <a:cubicBezTo>
                  <a:pt x="318770" y="1051560"/>
                  <a:pt x="637540" y="937260"/>
                  <a:pt x="845820" y="792480"/>
                </a:cubicBezTo>
                <a:cubicBezTo>
                  <a:pt x="1054100" y="647700"/>
                  <a:pt x="1046480" y="429260"/>
                  <a:pt x="1249680" y="297180"/>
                </a:cubicBezTo>
                <a:cubicBezTo>
                  <a:pt x="1452880" y="165100"/>
                  <a:pt x="1758950" y="82550"/>
                  <a:pt x="2065020" y="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3588559" y="2034540"/>
            <a:ext cx="678641" cy="1432560"/>
          </a:xfrm>
          <a:custGeom>
            <a:avLst/>
            <a:gdLst>
              <a:gd name="connsiteX0" fmla="*/ 678641 w 678641"/>
              <a:gd name="connsiteY0" fmla="*/ 0 h 1432560"/>
              <a:gd name="connsiteX1" fmla="*/ 152861 w 678641"/>
              <a:gd name="connsiteY1" fmla="*/ 350520 h 1432560"/>
              <a:gd name="connsiteX2" fmla="*/ 461 w 678641"/>
              <a:gd name="connsiteY2" fmla="*/ 800100 h 1432560"/>
              <a:gd name="connsiteX3" fmla="*/ 114761 w 678641"/>
              <a:gd name="connsiteY3" fmla="*/ 1432560 h 143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641" h="1432560">
                <a:moveTo>
                  <a:pt x="678641" y="0"/>
                </a:moveTo>
                <a:cubicBezTo>
                  <a:pt x="472266" y="108585"/>
                  <a:pt x="265891" y="217170"/>
                  <a:pt x="152861" y="350520"/>
                </a:cubicBezTo>
                <a:cubicBezTo>
                  <a:pt x="39831" y="483870"/>
                  <a:pt x="6811" y="619760"/>
                  <a:pt x="461" y="800100"/>
                </a:cubicBezTo>
                <a:cubicBezTo>
                  <a:pt x="-5889" y="980440"/>
                  <a:pt x="54436" y="1206500"/>
                  <a:pt x="114761" y="143256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4975860" y="2095500"/>
            <a:ext cx="236220" cy="1173480"/>
          </a:xfrm>
          <a:custGeom>
            <a:avLst/>
            <a:gdLst>
              <a:gd name="connsiteX0" fmla="*/ 0 w 236220"/>
              <a:gd name="connsiteY0" fmla="*/ 0 h 1173480"/>
              <a:gd name="connsiteX1" fmla="*/ 236220 w 236220"/>
              <a:gd name="connsiteY1" fmla="*/ 117348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6220" h="1173480">
                <a:moveTo>
                  <a:pt x="0" y="0"/>
                </a:moveTo>
                <a:lnTo>
                  <a:pt x="236220" y="117348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8001000" y="1882140"/>
            <a:ext cx="144780" cy="1737360"/>
          </a:xfrm>
          <a:custGeom>
            <a:avLst/>
            <a:gdLst>
              <a:gd name="connsiteX0" fmla="*/ 0 w 144780"/>
              <a:gd name="connsiteY0" fmla="*/ 0 h 1737360"/>
              <a:gd name="connsiteX1" fmla="*/ 144780 w 144780"/>
              <a:gd name="connsiteY1" fmla="*/ 173736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780" h="1737360">
                <a:moveTo>
                  <a:pt x="0" y="0"/>
                </a:moveTo>
                <a:lnTo>
                  <a:pt x="144780" y="173736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582502" y="3121914"/>
            <a:ext cx="265176" cy="265176"/>
          </a:xfrm>
          <a:prstGeom prst="ellipse">
            <a:avLst/>
          </a:prstGeom>
          <a:solidFill>
            <a:srgbClr val="002A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963678" y="3047906"/>
            <a:ext cx="265176" cy="265176"/>
          </a:xfrm>
          <a:prstGeom prst="ellipse">
            <a:avLst/>
          </a:prstGeom>
          <a:solidFill>
            <a:srgbClr val="002A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095011" y="2508839"/>
            <a:ext cx="237744" cy="237744"/>
          </a:xfrm>
          <a:prstGeom prst="ellipse">
            <a:avLst/>
          </a:prstGeom>
          <a:solidFill>
            <a:srgbClr val="002A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451551" y="2444496"/>
            <a:ext cx="237744" cy="237744"/>
          </a:xfrm>
          <a:prstGeom prst="ellipse">
            <a:avLst/>
          </a:prstGeom>
          <a:solidFill>
            <a:srgbClr val="002A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415341" y="2902458"/>
            <a:ext cx="438912" cy="438912"/>
          </a:xfrm>
          <a:prstGeom prst="ellipse">
            <a:avLst/>
          </a:prstGeom>
          <a:solidFill>
            <a:srgbClr val="9217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188945" y="3141845"/>
            <a:ext cx="265176" cy="265176"/>
          </a:xfrm>
          <a:prstGeom prst="ellipse">
            <a:avLst/>
          </a:prstGeom>
          <a:solidFill>
            <a:srgbClr val="002A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854715" y="3255267"/>
            <a:ext cx="182880" cy="182880"/>
          </a:xfrm>
          <a:prstGeom prst="ellipse">
            <a:avLst/>
          </a:prstGeom>
          <a:solidFill>
            <a:srgbClr val="002A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066645" y="2980182"/>
            <a:ext cx="310896" cy="310896"/>
          </a:xfrm>
          <a:prstGeom prst="ellipse">
            <a:avLst/>
          </a:prstGeom>
          <a:solidFill>
            <a:srgbClr val="002A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843025" y="2985028"/>
            <a:ext cx="237744" cy="237744"/>
          </a:xfrm>
          <a:prstGeom prst="ellipse">
            <a:avLst/>
          </a:prstGeom>
          <a:solidFill>
            <a:srgbClr val="002A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423291" y="2623139"/>
            <a:ext cx="246888" cy="246888"/>
          </a:xfrm>
          <a:prstGeom prst="ellipse">
            <a:avLst/>
          </a:prstGeom>
          <a:solidFill>
            <a:srgbClr val="002A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804375" y="2566416"/>
            <a:ext cx="237744" cy="237744"/>
          </a:xfrm>
          <a:prstGeom prst="ellipse">
            <a:avLst/>
          </a:prstGeom>
          <a:solidFill>
            <a:srgbClr val="002A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951761" y="2775460"/>
            <a:ext cx="393192" cy="393192"/>
          </a:xfrm>
          <a:prstGeom prst="ellipse">
            <a:avLst/>
          </a:prstGeom>
          <a:solidFill>
            <a:srgbClr val="9217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757646" y="2226820"/>
            <a:ext cx="548640" cy="548640"/>
          </a:xfrm>
          <a:prstGeom prst="ellipse">
            <a:avLst/>
          </a:prstGeom>
          <a:solidFill>
            <a:srgbClr val="9217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414146" y="3368706"/>
            <a:ext cx="3605207" cy="11233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Gill Sans MT" panose="020B0502020104020203" pitchFamily="34" charset="0"/>
              </a:rPr>
              <a:t>Legend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Gill Sans MT" panose="020B0502020104020203" pitchFamily="34" charset="0"/>
              </a:rPr>
              <a:t> </a:t>
            </a:r>
            <a:r>
              <a:rPr lang="en-US" sz="1800" dirty="0" smtClean="0">
                <a:latin typeface="Gill Sans MT" panose="020B0502020104020203" pitchFamily="34" charset="0"/>
              </a:rPr>
              <a:t>       </a:t>
            </a:r>
            <a:r>
              <a:rPr lang="en-US" sz="1400" dirty="0" smtClean="0">
                <a:latin typeface="Gill Sans MT" panose="020B0502020104020203" pitchFamily="34" charset="0"/>
              </a:rPr>
              <a:t>Below average rate at intersection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Gill Sans MT" panose="020B0502020104020203" pitchFamily="34" charset="0"/>
              </a:rPr>
              <a:t>           Above average rate </a:t>
            </a:r>
            <a:r>
              <a:rPr lang="en-US" sz="1400" dirty="0">
                <a:latin typeface="Gill Sans MT" panose="020B0502020104020203" pitchFamily="34" charset="0"/>
              </a:rPr>
              <a:t>at intersection</a:t>
            </a:r>
          </a:p>
          <a:p>
            <a:endParaRPr lang="en-US" sz="700" dirty="0" smtClean="0">
              <a:latin typeface="Gill Sans MT" panose="020B0502020104020203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598015" y="3709261"/>
            <a:ext cx="237744" cy="237744"/>
          </a:xfrm>
          <a:prstGeom prst="ellipse">
            <a:avLst/>
          </a:prstGeom>
          <a:solidFill>
            <a:srgbClr val="002A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534630" y="3976858"/>
            <a:ext cx="393192" cy="393192"/>
          </a:xfrm>
          <a:prstGeom prst="ellipse">
            <a:avLst/>
          </a:prstGeom>
          <a:solidFill>
            <a:srgbClr val="9217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38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9" t="26139" r="11372" b="25628"/>
          <a:stretch/>
        </p:blipFill>
        <p:spPr>
          <a:xfrm>
            <a:off x="383026" y="1302296"/>
            <a:ext cx="8041727" cy="3230491"/>
          </a:xfrm>
          <a:prstGeom prst="rect">
            <a:avLst/>
          </a:prstGeom>
        </p:spPr>
      </p:pic>
      <p:sp>
        <p:nvSpPr>
          <p:cNvPr id="64" name="Freeform 63"/>
          <p:cNvSpPr/>
          <p:nvPr/>
        </p:nvSpPr>
        <p:spPr>
          <a:xfrm>
            <a:off x="665631" y="2483455"/>
            <a:ext cx="7757160" cy="1149378"/>
          </a:xfrm>
          <a:custGeom>
            <a:avLst/>
            <a:gdLst>
              <a:gd name="connsiteX0" fmla="*/ 0 w 7757160"/>
              <a:gd name="connsiteY0" fmla="*/ 1272540 h 1272540"/>
              <a:gd name="connsiteX1" fmla="*/ 2910840 w 7757160"/>
              <a:gd name="connsiteY1" fmla="*/ 754380 h 1272540"/>
              <a:gd name="connsiteX2" fmla="*/ 3497580 w 7757160"/>
              <a:gd name="connsiteY2" fmla="*/ 830580 h 1272540"/>
              <a:gd name="connsiteX3" fmla="*/ 3726180 w 7757160"/>
              <a:gd name="connsiteY3" fmla="*/ 792480 h 1272540"/>
              <a:gd name="connsiteX4" fmla="*/ 7757160 w 7757160"/>
              <a:gd name="connsiteY4" fmla="*/ 0 h 127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7160" h="1272540">
                <a:moveTo>
                  <a:pt x="0" y="1272540"/>
                </a:moveTo>
                <a:cubicBezTo>
                  <a:pt x="1163955" y="1050290"/>
                  <a:pt x="2327910" y="828040"/>
                  <a:pt x="2910840" y="754380"/>
                </a:cubicBezTo>
                <a:cubicBezTo>
                  <a:pt x="3493770" y="680720"/>
                  <a:pt x="3361690" y="824230"/>
                  <a:pt x="3497580" y="830580"/>
                </a:cubicBezTo>
                <a:cubicBezTo>
                  <a:pt x="3633470" y="836930"/>
                  <a:pt x="3726180" y="792480"/>
                  <a:pt x="3726180" y="792480"/>
                </a:cubicBezTo>
                <a:lnTo>
                  <a:pt x="7757160" y="0"/>
                </a:lnTo>
              </a:path>
            </a:pathLst>
          </a:custGeom>
          <a:noFill/>
          <a:ln w="762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Freeform 62"/>
          <p:cNvSpPr/>
          <p:nvPr/>
        </p:nvSpPr>
        <p:spPr>
          <a:xfrm>
            <a:off x="669510" y="2389782"/>
            <a:ext cx="7753281" cy="1161549"/>
          </a:xfrm>
          <a:custGeom>
            <a:avLst/>
            <a:gdLst>
              <a:gd name="connsiteX0" fmla="*/ 0 w 7757160"/>
              <a:gd name="connsiteY0" fmla="*/ 1272540 h 1272540"/>
              <a:gd name="connsiteX1" fmla="*/ 2910840 w 7757160"/>
              <a:gd name="connsiteY1" fmla="*/ 754380 h 1272540"/>
              <a:gd name="connsiteX2" fmla="*/ 3497580 w 7757160"/>
              <a:gd name="connsiteY2" fmla="*/ 830580 h 1272540"/>
              <a:gd name="connsiteX3" fmla="*/ 3726180 w 7757160"/>
              <a:gd name="connsiteY3" fmla="*/ 792480 h 1272540"/>
              <a:gd name="connsiteX4" fmla="*/ 7757160 w 7757160"/>
              <a:gd name="connsiteY4" fmla="*/ 0 h 127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7160" h="1272540">
                <a:moveTo>
                  <a:pt x="0" y="1272540"/>
                </a:moveTo>
                <a:cubicBezTo>
                  <a:pt x="1163955" y="1050290"/>
                  <a:pt x="2327910" y="828040"/>
                  <a:pt x="2910840" y="754380"/>
                </a:cubicBezTo>
                <a:cubicBezTo>
                  <a:pt x="3493770" y="680720"/>
                  <a:pt x="3361690" y="824230"/>
                  <a:pt x="3497580" y="830580"/>
                </a:cubicBezTo>
                <a:cubicBezTo>
                  <a:pt x="3633470" y="836930"/>
                  <a:pt x="3726180" y="792480"/>
                  <a:pt x="3726180" y="792480"/>
                </a:cubicBezTo>
                <a:lnTo>
                  <a:pt x="7757160" y="0"/>
                </a:lnTo>
              </a:path>
            </a:pathLst>
          </a:custGeom>
          <a:noFill/>
          <a:ln w="76200">
            <a:solidFill>
              <a:srgbClr val="008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Conditions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Bus Routes &amp; Stops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7478427">
            <a:off x="105362" y="1783550"/>
            <a:ext cx="1031180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Main Street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4987806">
            <a:off x="7554906" y="3078266"/>
            <a:ext cx="1170898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Forbes Street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4084579">
            <a:off x="374690" y="4000866"/>
            <a:ext cx="745717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Route 5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493735">
            <a:off x="824509" y="3803627"/>
            <a:ext cx="830677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Route 15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382082">
            <a:off x="5436452" y="1609303"/>
            <a:ext cx="1112805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Interstate 84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4761018">
            <a:off x="4405078" y="2208369"/>
            <a:ext cx="1271502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Simmons Road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772566">
            <a:off x="512442" y="2829611"/>
            <a:ext cx="1112805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Interstate 84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74" y="1790816"/>
            <a:ext cx="232236" cy="2322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694" y="2936416"/>
            <a:ext cx="232236" cy="2322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4613777">
            <a:off x="1951434" y="3981282"/>
            <a:ext cx="1084849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Gill Sans MT" panose="020B0502020104020203" pitchFamily="34" charset="0"/>
              </a:rPr>
              <a:t>Mercer Avenue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36" name="5-Point Star 35"/>
          <p:cNvSpPr/>
          <p:nvPr/>
        </p:nvSpPr>
        <p:spPr>
          <a:xfrm>
            <a:off x="1685880" y="3276297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921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5-Point Star 36"/>
          <p:cNvSpPr/>
          <p:nvPr/>
        </p:nvSpPr>
        <p:spPr>
          <a:xfrm>
            <a:off x="1754460" y="3431781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921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5-Point Star 37"/>
          <p:cNvSpPr/>
          <p:nvPr/>
        </p:nvSpPr>
        <p:spPr>
          <a:xfrm>
            <a:off x="2183164" y="3363201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921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5-Point Star 44"/>
          <p:cNvSpPr/>
          <p:nvPr/>
        </p:nvSpPr>
        <p:spPr>
          <a:xfrm>
            <a:off x="2114584" y="3211986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921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5-Point Star 45"/>
          <p:cNvSpPr/>
          <p:nvPr/>
        </p:nvSpPr>
        <p:spPr>
          <a:xfrm>
            <a:off x="2574437" y="3271400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921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5-Point Star 46"/>
          <p:cNvSpPr/>
          <p:nvPr/>
        </p:nvSpPr>
        <p:spPr>
          <a:xfrm>
            <a:off x="2719518" y="3116822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921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5-Point Star 47"/>
          <p:cNvSpPr/>
          <p:nvPr/>
        </p:nvSpPr>
        <p:spPr>
          <a:xfrm>
            <a:off x="2965710" y="3226041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921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5-Point Star 48"/>
          <p:cNvSpPr/>
          <p:nvPr/>
        </p:nvSpPr>
        <p:spPr>
          <a:xfrm>
            <a:off x="3100881" y="3027045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921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5-Point Star 49"/>
          <p:cNvSpPr/>
          <p:nvPr/>
        </p:nvSpPr>
        <p:spPr>
          <a:xfrm>
            <a:off x="3675686" y="3103721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921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5-Point Star 50"/>
          <p:cNvSpPr/>
          <p:nvPr/>
        </p:nvSpPr>
        <p:spPr>
          <a:xfrm>
            <a:off x="3780331" y="2915363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921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5-Point Star 51"/>
          <p:cNvSpPr/>
          <p:nvPr/>
        </p:nvSpPr>
        <p:spPr>
          <a:xfrm>
            <a:off x="4059065" y="2966561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921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5-Point Star 52"/>
          <p:cNvSpPr/>
          <p:nvPr/>
        </p:nvSpPr>
        <p:spPr>
          <a:xfrm>
            <a:off x="4226619" y="3119018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921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5-Point Star 55"/>
          <p:cNvSpPr/>
          <p:nvPr/>
        </p:nvSpPr>
        <p:spPr>
          <a:xfrm>
            <a:off x="5924274" y="2853364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921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5-Point Star 56"/>
          <p:cNvSpPr/>
          <p:nvPr/>
        </p:nvSpPr>
        <p:spPr>
          <a:xfrm>
            <a:off x="5936087" y="2654368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921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5-Point Star 57"/>
          <p:cNvSpPr/>
          <p:nvPr/>
        </p:nvSpPr>
        <p:spPr>
          <a:xfrm>
            <a:off x="6581543" y="2557379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002A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5-Point Star 58"/>
          <p:cNvSpPr/>
          <p:nvPr/>
        </p:nvSpPr>
        <p:spPr>
          <a:xfrm>
            <a:off x="6666084" y="2709123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002A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5-Point Star 59"/>
          <p:cNvSpPr/>
          <p:nvPr/>
        </p:nvSpPr>
        <p:spPr>
          <a:xfrm>
            <a:off x="7392335" y="2389782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002A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5-Point Star 60"/>
          <p:cNvSpPr/>
          <p:nvPr/>
        </p:nvSpPr>
        <p:spPr>
          <a:xfrm>
            <a:off x="7704585" y="2488799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002A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5-Point Star 61"/>
          <p:cNvSpPr/>
          <p:nvPr/>
        </p:nvSpPr>
        <p:spPr>
          <a:xfrm>
            <a:off x="7850456" y="2295734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921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/>
          <p:cNvSpPr/>
          <p:nvPr/>
        </p:nvSpPr>
        <p:spPr>
          <a:xfrm rot="21058660">
            <a:off x="767392" y="3198722"/>
            <a:ext cx="379411" cy="263129"/>
          </a:xfrm>
          <a:prstGeom prst="ellipse">
            <a:avLst/>
          </a:prstGeom>
          <a:solidFill>
            <a:srgbClr val="F2F2F2">
              <a:alpha val="2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121</a:t>
            </a:r>
            <a:endParaRPr lang="en-US" sz="12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67" name="Oval 66"/>
          <p:cNvSpPr/>
          <p:nvPr/>
        </p:nvSpPr>
        <p:spPr>
          <a:xfrm rot="21058660">
            <a:off x="826162" y="3606159"/>
            <a:ext cx="379411" cy="263129"/>
          </a:xfrm>
          <a:prstGeom prst="ellipse">
            <a:avLst/>
          </a:prstGeom>
          <a:solidFill>
            <a:srgbClr val="F2F2F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83</a:t>
            </a:r>
            <a:endParaRPr lang="en-US" sz="12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 flipH="1" flipV="1">
            <a:off x="452742" y="3175899"/>
            <a:ext cx="212308" cy="492226"/>
          </a:xfrm>
          <a:prstGeom prst="straightConnector1">
            <a:avLst/>
          </a:prstGeom>
          <a:noFill/>
          <a:ln w="762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0" name="Straight Arrow Connector 79"/>
          <p:cNvCxnSpPr/>
          <p:nvPr/>
        </p:nvCxnSpPr>
        <p:spPr>
          <a:xfrm flipH="1" flipV="1">
            <a:off x="493804" y="3081496"/>
            <a:ext cx="212308" cy="492226"/>
          </a:xfrm>
          <a:prstGeom prst="straightConnector1">
            <a:avLst/>
          </a:prstGeom>
          <a:noFill/>
          <a:ln w="76200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026" name="Picture 2" descr="Image result for CTfastra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0849">
            <a:off x="1181056" y="3098037"/>
            <a:ext cx="1224990" cy="16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/>
          <p:cNvSpPr txBox="1"/>
          <p:nvPr/>
        </p:nvSpPr>
        <p:spPr>
          <a:xfrm>
            <a:off x="5779084" y="3665762"/>
            <a:ext cx="1348446" cy="246221"/>
          </a:xfrm>
          <a:prstGeom prst="rect">
            <a:avLst/>
          </a:prstGeom>
          <a:solidFill>
            <a:srgbClr val="BFBFBF"/>
          </a:solidFill>
          <a:ln w="19050">
            <a:solidFill>
              <a:srgbClr val="002A7C"/>
            </a:solidFill>
          </a:ln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>
              <a:defRPr sz="1200">
                <a:latin typeface="Gill Sans MT" panose="020B0502020104020203" pitchFamily="34" charset="0"/>
              </a:defRPr>
            </a:lvl1pPr>
          </a:lstStyle>
          <a:p>
            <a:r>
              <a:rPr lang="en-US" sz="1600" dirty="0" smtClean="0">
                <a:solidFill>
                  <a:srgbClr val="002A7C"/>
                </a:solidFill>
              </a:rPr>
              <a:t>Bus shelters</a:t>
            </a:r>
            <a:endParaRPr lang="en-US" sz="1600" dirty="0">
              <a:solidFill>
                <a:srgbClr val="002A7C"/>
              </a:solidFill>
            </a:endParaRPr>
          </a:p>
        </p:txBody>
      </p:sp>
      <p:cxnSp>
        <p:nvCxnSpPr>
          <p:cNvPr id="83" name="Straight Arrow Connector 82"/>
          <p:cNvCxnSpPr>
            <a:stCxn id="82" idx="0"/>
          </p:cNvCxnSpPr>
          <p:nvPr/>
        </p:nvCxnSpPr>
        <p:spPr>
          <a:xfrm flipV="1">
            <a:off x="6453307" y="2915363"/>
            <a:ext cx="279719" cy="750399"/>
          </a:xfrm>
          <a:prstGeom prst="straightConnector1">
            <a:avLst/>
          </a:prstGeom>
          <a:ln w="19050">
            <a:solidFill>
              <a:srgbClr val="002A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5-Point Star 84"/>
          <p:cNvSpPr/>
          <p:nvPr/>
        </p:nvSpPr>
        <p:spPr>
          <a:xfrm>
            <a:off x="5072799" y="3020768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921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5-Point Star 85"/>
          <p:cNvSpPr/>
          <p:nvPr/>
        </p:nvSpPr>
        <p:spPr>
          <a:xfrm>
            <a:off x="4999288" y="2849612"/>
            <a:ext cx="137160" cy="137160"/>
          </a:xfrm>
          <a:prstGeom prst="star5">
            <a:avLst/>
          </a:prstGeom>
          <a:solidFill>
            <a:srgbClr val="002A7C">
              <a:alpha val="25000"/>
            </a:srgbClr>
          </a:solidFill>
          <a:ln>
            <a:solidFill>
              <a:srgbClr val="921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4548" y="1279533"/>
            <a:ext cx="5554905" cy="3338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9853" y="1698695"/>
            <a:ext cx="6284295" cy="21085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610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Conditions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Surrounding Bus Route System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3" b="13014"/>
          <a:stretch/>
        </p:blipFill>
        <p:spPr>
          <a:xfrm>
            <a:off x="1820236" y="1358348"/>
            <a:ext cx="5503528" cy="3232718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4096871" y="1694329"/>
            <a:ext cx="2463642" cy="2770095"/>
          </a:xfrm>
          <a:custGeom>
            <a:avLst/>
            <a:gdLst>
              <a:gd name="connsiteX0" fmla="*/ 2339788 w 2463642"/>
              <a:gd name="connsiteY0" fmla="*/ 0 h 2770095"/>
              <a:gd name="connsiteX1" fmla="*/ 2393576 w 2463642"/>
              <a:gd name="connsiteY1" fmla="*/ 143436 h 2770095"/>
              <a:gd name="connsiteX2" fmla="*/ 2447364 w 2463642"/>
              <a:gd name="connsiteY2" fmla="*/ 502024 h 2770095"/>
              <a:gd name="connsiteX3" fmla="*/ 2456329 w 2463642"/>
              <a:gd name="connsiteY3" fmla="*/ 1048871 h 2770095"/>
              <a:gd name="connsiteX4" fmla="*/ 2348753 w 2463642"/>
              <a:gd name="connsiteY4" fmla="*/ 1577789 h 2770095"/>
              <a:gd name="connsiteX5" fmla="*/ 2034988 w 2463642"/>
              <a:gd name="connsiteY5" fmla="*/ 1837765 h 2770095"/>
              <a:gd name="connsiteX6" fmla="*/ 2017058 w 2463642"/>
              <a:gd name="connsiteY6" fmla="*/ 2097742 h 2770095"/>
              <a:gd name="connsiteX7" fmla="*/ 2070847 w 2463642"/>
              <a:gd name="connsiteY7" fmla="*/ 2366683 h 2770095"/>
              <a:gd name="connsiteX8" fmla="*/ 1936376 w 2463642"/>
              <a:gd name="connsiteY8" fmla="*/ 2420471 h 2770095"/>
              <a:gd name="connsiteX9" fmla="*/ 1891553 w 2463642"/>
              <a:gd name="connsiteY9" fmla="*/ 2420471 h 2770095"/>
              <a:gd name="connsiteX10" fmla="*/ 0 w 2463642"/>
              <a:gd name="connsiteY10" fmla="*/ 2770095 h 277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3642" h="2770095">
                <a:moveTo>
                  <a:pt x="2339788" y="0"/>
                </a:moveTo>
                <a:cubicBezTo>
                  <a:pt x="2357717" y="29882"/>
                  <a:pt x="2375647" y="59765"/>
                  <a:pt x="2393576" y="143436"/>
                </a:cubicBezTo>
                <a:cubicBezTo>
                  <a:pt x="2411505" y="227107"/>
                  <a:pt x="2436905" y="351118"/>
                  <a:pt x="2447364" y="502024"/>
                </a:cubicBezTo>
                <a:cubicBezTo>
                  <a:pt x="2457823" y="652930"/>
                  <a:pt x="2472764" y="869577"/>
                  <a:pt x="2456329" y="1048871"/>
                </a:cubicBezTo>
                <a:cubicBezTo>
                  <a:pt x="2439894" y="1228165"/>
                  <a:pt x="2418976" y="1446307"/>
                  <a:pt x="2348753" y="1577789"/>
                </a:cubicBezTo>
                <a:cubicBezTo>
                  <a:pt x="2278530" y="1709271"/>
                  <a:pt x="2090270" y="1751106"/>
                  <a:pt x="2034988" y="1837765"/>
                </a:cubicBezTo>
                <a:cubicBezTo>
                  <a:pt x="1979706" y="1924424"/>
                  <a:pt x="2011081" y="2009589"/>
                  <a:pt x="2017058" y="2097742"/>
                </a:cubicBezTo>
                <a:cubicBezTo>
                  <a:pt x="2023035" y="2185895"/>
                  <a:pt x="2084294" y="2312895"/>
                  <a:pt x="2070847" y="2366683"/>
                </a:cubicBezTo>
                <a:cubicBezTo>
                  <a:pt x="2057400" y="2420471"/>
                  <a:pt x="1966258" y="2411506"/>
                  <a:pt x="1936376" y="2420471"/>
                </a:cubicBezTo>
                <a:cubicBezTo>
                  <a:pt x="1906494" y="2429436"/>
                  <a:pt x="1891553" y="2420471"/>
                  <a:pt x="1891553" y="2420471"/>
                </a:cubicBezTo>
                <a:lnTo>
                  <a:pt x="0" y="2770095"/>
                </a:lnTo>
              </a:path>
            </a:pathLst>
          </a:custGeom>
          <a:noFill/>
          <a:ln w="5715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3307976" y="3607622"/>
            <a:ext cx="847445" cy="983443"/>
          </a:xfrm>
          <a:custGeom>
            <a:avLst/>
            <a:gdLst>
              <a:gd name="connsiteX0" fmla="*/ 797859 w 797859"/>
              <a:gd name="connsiteY0" fmla="*/ 847836 h 847836"/>
              <a:gd name="connsiteX1" fmla="*/ 690283 w 797859"/>
              <a:gd name="connsiteY1" fmla="*/ 623718 h 847836"/>
              <a:gd name="connsiteX2" fmla="*/ 528918 w 797859"/>
              <a:gd name="connsiteY2" fmla="*/ 426495 h 847836"/>
              <a:gd name="connsiteX3" fmla="*/ 340659 w 797859"/>
              <a:gd name="connsiteY3" fmla="*/ 193412 h 847836"/>
              <a:gd name="connsiteX4" fmla="*/ 259977 w 797859"/>
              <a:gd name="connsiteY4" fmla="*/ 5153 h 847836"/>
              <a:gd name="connsiteX5" fmla="*/ 143436 w 797859"/>
              <a:gd name="connsiteY5" fmla="*/ 58942 h 847836"/>
              <a:gd name="connsiteX6" fmla="*/ 0 w 797859"/>
              <a:gd name="connsiteY6" fmla="*/ 121695 h 84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7859" h="847836">
                <a:moveTo>
                  <a:pt x="797859" y="847836"/>
                </a:moveTo>
                <a:cubicBezTo>
                  <a:pt x="766482" y="770888"/>
                  <a:pt x="735106" y="693941"/>
                  <a:pt x="690283" y="623718"/>
                </a:cubicBezTo>
                <a:cubicBezTo>
                  <a:pt x="645459" y="553494"/>
                  <a:pt x="528918" y="426495"/>
                  <a:pt x="528918" y="426495"/>
                </a:cubicBezTo>
                <a:cubicBezTo>
                  <a:pt x="470647" y="354777"/>
                  <a:pt x="385482" y="263636"/>
                  <a:pt x="340659" y="193412"/>
                </a:cubicBezTo>
                <a:cubicBezTo>
                  <a:pt x="295835" y="123188"/>
                  <a:pt x="292847" y="27565"/>
                  <a:pt x="259977" y="5153"/>
                </a:cubicBezTo>
                <a:cubicBezTo>
                  <a:pt x="227107" y="-17259"/>
                  <a:pt x="186766" y="39518"/>
                  <a:pt x="143436" y="58942"/>
                </a:cubicBezTo>
                <a:cubicBezTo>
                  <a:pt x="100106" y="78366"/>
                  <a:pt x="50053" y="100030"/>
                  <a:pt x="0" y="121695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20943687">
            <a:off x="5481149" y="2324755"/>
            <a:ext cx="984693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Silver Lane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4987806">
            <a:off x="6104456" y="2143241"/>
            <a:ext cx="1170898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Forbes Street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20857782">
            <a:off x="5705467" y="1506877"/>
            <a:ext cx="1112805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Interstate 84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4761018">
            <a:off x="4844706" y="1681314"/>
            <a:ext cx="676467" cy="369332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Simmons</a:t>
            </a:r>
          </a:p>
          <a:p>
            <a:pPr algn="ctr"/>
            <a:r>
              <a:rPr lang="en-US" sz="1200" dirty="0" smtClean="0">
                <a:latin typeface="Gill Sans MT" panose="020B0502020104020203" pitchFamily="34" charset="0"/>
              </a:rPr>
              <a:t> Road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4577989">
            <a:off x="2236786" y="2677265"/>
            <a:ext cx="745717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Route 2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04" y="1643284"/>
            <a:ext cx="232236" cy="23223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rot="20943687">
            <a:off x="3698578" y="2594545"/>
            <a:ext cx="984693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Silver Lane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0943687">
            <a:off x="4426584" y="4074736"/>
            <a:ext cx="1208664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Brewer Street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89" y="2324974"/>
            <a:ext cx="232236" cy="23223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 rot="3568483">
            <a:off x="3425658" y="3755095"/>
            <a:ext cx="938847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r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Main Street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 rot="21058660">
            <a:off x="4664538" y="2186024"/>
            <a:ext cx="379411" cy="263129"/>
          </a:xfrm>
          <a:prstGeom prst="ellipse">
            <a:avLst/>
          </a:prstGeom>
          <a:solidFill>
            <a:srgbClr val="F2F2F2">
              <a:alpha val="2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121</a:t>
            </a:r>
            <a:endParaRPr lang="en-US" sz="12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 rot="21058660">
            <a:off x="4946032" y="2513130"/>
            <a:ext cx="379411" cy="263129"/>
          </a:xfrm>
          <a:prstGeom prst="ellipse">
            <a:avLst/>
          </a:prstGeom>
          <a:solidFill>
            <a:srgbClr val="F2F2F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83</a:t>
            </a:r>
            <a:endParaRPr lang="en-US" sz="12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6149788" y="3281082"/>
            <a:ext cx="1138518" cy="582706"/>
          </a:xfrm>
          <a:custGeom>
            <a:avLst/>
            <a:gdLst>
              <a:gd name="connsiteX0" fmla="*/ 0 w 1138518"/>
              <a:gd name="connsiteY0" fmla="*/ 582706 h 582706"/>
              <a:gd name="connsiteX1" fmla="*/ 770965 w 1138518"/>
              <a:gd name="connsiteY1" fmla="*/ 251012 h 582706"/>
              <a:gd name="connsiteX2" fmla="*/ 1138518 w 1138518"/>
              <a:gd name="connsiteY2" fmla="*/ 0 h 58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8518" h="582706">
                <a:moveTo>
                  <a:pt x="0" y="582706"/>
                </a:moveTo>
                <a:cubicBezTo>
                  <a:pt x="290606" y="465418"/>
                  <a:pt x="581212" y="348130"/>
                  <a:pt x="770965" y="251012"/>
                </a:cubicBezTo>
                <a:cubicBezTo>
                  <a:pt x="960718" y="153894"/>
                  <a:pt x="1049618" y="76947"/>
                  <a:pt x="1138518" y="0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/>
        </p:nvSpPr>
        <p:spPr>
          <a:xfrm rot="21058660">
            <a:off x="6677263" y="3635745"/>
            <a:ext cx="379411" cy="263129"/>
          </a:xfrm>
          <a:prstGeom prst="ellipse">
            <a:avLst/>
          </a:prstGeom>
          <a:solidFill>
            <a:srgbClr val="F2F2F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87</a:t>
            </a:r>
            <a:endParaRPr lang="en-US" sz="12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 rot="21058660">
            <a:off x="4736040" y="3841802"/>
            <a:ext cx="379411" cy="263129"/>
          </a:xfrm>
          <a:prstGeom prst="ellipse">
            <a:avLst/>
          </a:prstGeom>
          <a:solidFill>
            <a:srgbClr val="F2F2F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87</a:t>
            </a:r>
            <a:endParaRPr lang="en-US" sz="12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 rot="21058660">
            <a:off x="5138985" y="3763594"/>
            <a:ext cx="379411" cy="263129"/>
          </a:xfrm>
          <a:prstGeom prst="ellipse">
            <a:avLst/>
          </a:prstGeom>
          <a:solidFill>
            <a:srgbClr val="F2F2F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91</a:t>
            </a:r>
            <a:endParaRPr lang="en-US" sz="12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 rot="18152871">
            <a:off x="6112480" y="2996618"/>
            <a:ext cx="379411" cy="263129"/>
          </a:xfrm>
          <a:prstGeom prst="ellipse">
            <a:avLst/>
          </a:prstGeom>
          <a:solidFill>
            <a:srgbClr val="F2F2F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91</a:t>
            </a:r>
            <a:endParaRPr lang="en-US" sz="12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299012" y="2205318"/>
            <a:ext cx="3175406" cy="528917"/>
          </a:xfrm>
          <a:custGeom>
            <a:avLst/>
            <a:gdLst>
              <a:gd name="connsiteX0" fmla="*/ 3155576 w 3155576"/>
              <a:gd name="connsiteY0" fmla="*/ 0 h 528917"/>
              <a:gd name="connsiteX1" fmla="*/ 2115670 w 3155576"/>
              <a:gd name="connsiteY1" fmla="*/ 206188 h 528917"/>
              <a:gd name="connsiteX2" fmla="*/ 1667435 w 3155576"/>
              <a:gd name="connsiteY2" fmla="*/ 295835 h 528917"/>
              <a:gd name="connsiteX3" fmla="*/ 1380564 w 3155576"/>
              <a:gd name="connsiteY3" fmla="*/ 277906 h 528917"/>
              <a:gd name="connsiteX4" fmla="*/ 1281953 w 3155576"/>
              <a:gd name="connsiteY4" fmla="*/ 286870 h 528917"/>
              <a:gd name="connsiteX5" fmla="*/ 0 w 3155576"/>
              <a:gd name="connsiteY5" fmla="*/ 528917 h 528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5576" h="528917">
                <a:moveTo>
                  <a:pt x="3155576" y="0"/>
                </a:moveTo>
                <a:lnTo>
                  <a:pt x="2115670" y="206188"/>
                </a:lnTo>
                <a:cubicBezTo>
                  <a:pt x="1867647" y="255494"/>
                  <a:pt x="1789953" y="283882"/>
                  <a:pt x="1667435" y="295835"/>
                </a:cubicBezTo>
                <a:cubicBezTo>
                  <a:pt x="1544917" y="307788"/>
                  <a:pt x="1444811" y="279400"/>
                  <a:pt x="1380564" y="277906"/>
                </a:cubicBezTo>
                <a:cubicBezTo>
                  <a:pt x="1316317" y="276412"/>
                  <a:pt x="1281953" y="286870"/>
                  <a:pt x="1281953" y="286870"/>
                </a:cubicBezTo>
                <a:lnTo>
                  <a:pt x="0" y="528917"/>
                </a:lnTo>
              </a:path>
            </a:pathLst>
          </a:custGeom>
          <a:noFill/>
          <a:ln w="5715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/>
          <p:cNvSpPr/>
          <p:nvPr/>
        </p:nvSpPr>
        <p:spPr>
          <a:xfrm rot="3165197">
            <a:off x="3597422" y="3252325"/>
            <a:ext cx="379411" cy="263129"/>
          </a:xfrm>
          <a:prstGeom prst="ellipse">
            <a:avLst/>
          </a:prstGeom>
          <a:solidFill>
            <a:srgbClr val="F2F2F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95</a:t>
            </a:r>
            <a:endParaRPr lang="en-US" sz="12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071254" y="1881942"/>
            <a:ext cx="521800" cy="1721870"/>
          </a:xfrm>
          <a:custGeom>
            <a:avLst/>
            <a:gdLst>
              <a:gd name="connsiteX0" fmla="*/ 521800 w 521800"/>
              <a:gd name="connsiteY0" fmla="*/ 1656678 h 1656678"/>
              <a:gd name="connsiteX1" fmla="*/ 381951 w 521800"/>
              <a:gd name="connsiteY1" fmla="*/ 1376979 h 1656678"/>
              <a:gd name="connsiteX2" fmla="*/ 220586 w 521800"/>
              <a:gd name="connsiteY2" fmla="*/ 957431 h 1656678"/>
              <a:gd name="connsiteX3" fmla="*/ 59221 w 521800"/>
              <a:gd name="connsiteY3" fmla="*/ 591671 h 1656678"/>
              <a:gd name="connsiteX4" fmla="*/ 5433 w 521800"/>
              <a:gd name="connsiteY4" fmla="*/ 398033 h 1656678"/>
              <a:gd name="connsiteX5" fmla="*/ 177555 w 521800"/>
              <a:gd name="connsiteY5" fmla="*/ 0 h 165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1800" h="1656678">
                <a:moveTo>
                  <a:pt x="521800" y="1656678"/>
                </a:moveTo>
                <a:cubicBezTo>
                  <a:pt x="476976" y="1575099"/>
                  <a:pt x="432153" y="1493520"/>
                  <a:pt x="381951" y="1376979"/>
                </a:cubicBezTo>
                <a:cubicBezTo>
                  <a:pt x="331749" y="1260438"/>
                  <a:pt x="274374" y="1088316"/>
                  <a:pt x="220586" y="957431"/>
                </a:cubicBezTo>
                <a:cubicBezTo>
                  <a:pt x="166798" y="826546"/>
                  <a:pt x="95080" y="684904"/>
                  <a:pt x="59221" y="591671"/>
                </a:cubicBezTo>
                <a:cubicBezTo>
                  <a:pt x="23362" y="498438"/>
                  <a:pt x="-14289" y="496645"/>
                  <a:pt x="5433" y="398033"/>
                </a:cubicBezTo>
                <a:cubicBezTo>
                  <a:pt x="25155" y="299421"/>
                  <a:pt x="101355" y="149710"/>
                  <a:pt x="177555" y="0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2010674" y="1555560"/>
            <a:ext cx="379411" cy="263129"/>
          </a:xfrm>
          <a:prstGeom prst="ellipse">
            <a:avLst/>
          </a:prstGeom>
          <a:solidFill>
            <a:srgbClr val="F2F2F2">
              <a:alpha val="2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121</a:t>
            </a:r>
            <a:endParaRPr lang="en-US" sz="12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2852149" y="1555560"/>
            <a:ext cx="379411" cy="263129"/>
          </a:xfrm>
          <a:prstGeom prst="ellipse">
            <a:avLst/>
          </a:prstGeom>
          <a:solidFill>
            <a:srgbClr val="F2F2F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83</a:t>
            </a:r>
            <a:endParaRPr lang="en-US" sz="12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 rot="3631824">
            <a:off x="3384943" y="2898817"/>
            <a:ext cx="379411" cy="263129"/>
          </a:xfrm>
          <a:prstGeom prst="ellipse">
            <a:avLst/>
          </a:prstGeom>
          <a:solidFill>
            <a:srgbClr val="F2F2F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87</a:t>
            </a:r>
            <a:endParaRPr lang="en-US" sz="12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2427221" y="1555560"/>
            <a:ext cx="379411" cy="263129"/>
          </a:xfrm>
          <a:prstGeom prst="ellipse">
            <a:avLst/>
          </a:prstGeom>
          <a:solidFill>
            <a:srgbClr val="F2F2F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95</a:t>
            </a:r>
            <a:endParaRPr lang="en-US" sz="12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2665316" y="2491724"/>
            <a:ext cx="379411" cy="263129"/>
          </a:xfrm>
          <a:prstGeom prst="ellipse">
            <a:avLst/>
          </a:prstGeom>
          <a:solidFill>
            <a:srgbClr val="F2F2F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87</a:t>
            </a:r>
            <a:endParaRPr lang="en-US" sz="12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291379" y="1839558"/>
            <a:ext cx="989703" cy="21515"/>
          </a:xfrm>
          <a:custGeom>
            <a:avLst/>
            <a:gdLst>
              <a:gd name="connsiteX0" fmla="*/ 989703 w 989703"/>
              <a:gd name="connsiteY0" fmla="*/ 0 h 21515"/>
              <a:gd name="connsiteX1" fmla="*/ 0 w 989703"/>
              <a:gd name="connsiteY1" fmla="*/ 21515 h 2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9703" h="21515">
                <a:moveTo>
                  <a:pt x="989703" y="0"/>
                </a:moveTo>
                <a:lnTo>
                  <a:pt x="0" y="21515"/>
                </a:lnTo>
              </a:path>
            </a:pathLst>
          </a:custGeom>
          <a:noFill/>
          <a:ln w="57150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2635624" y="2388198"/>
            <a:ext cx="376517" cy="0"/>
          </a:xfrm>
          <a:custGeom>
            <a:avLst/>
            <a:gdLst>
              <a:gd name="connsiteX0" fmla="*/ 376517 w 376517"/>
              <a:gd name="connsiteY0" fmla="*/ 0 h 0"/>
              <a:gd name="connsiteX1" fmla="*/ 0 w 37651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6517">
                <a:moveTo>
                  <a:pt x="376517" y="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6798833" y="2140151"/>
            <a:ext cx="365760" cy="43651"/>
          </a:xfrm>
          <a:custGeom>
            <a:avLst/>
            <a:gdLst>
              <a:gd name="connsiteX0" fmla="*/ 0 w 365760"/>
              <a:gd name="connsiteY0" fmla="*/ 22136 h 43651"/>
              <a:gd name="connsiteX1" fmla="*/ 193638 w 365760"/>
              <a:gd name="connsiteY1" fmla="*/ 621 h 43651"/>
              <a:gd name="connsiteX2" fmla="*/ 365760 w 365760"/>
              <a:gd name="connsiteY2" fmla="*/ 43651 h 4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5760" h="43651">
                <a:moveTo>
                  <a:pt x="0" y="22136"/>
                </a:moveTo>
                <a:cubicBezTo>
                  <a:pt x="66339" y="9585"/>
                  <a:pt x="132678" y="-2965"/>
                  <a:pt x="193638" y="621"/>
                </a:cubicBezTo>
                <a:cubicBezTo>
                  <a:pt x="254598" y="4207"/>
                  <a:pt x="310179" y="23929"/>
                  <a:pt x="365760" y="43651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/>
          <p:cNvSpPr/>
          <p:nvPr/>
        </p:nvSpPr>
        <p:spPr>
          <a:xfrm rot="21058660">
            <a:off x="6842447" y="2245990"/>
            <a:ext cx="379411" cy="263129"/>
          </a:xfrm>
          <a:prstGeom prst="ellipse">
            <a:avLst/>
          </a:prstGeom>
          <a:solidFill>
            <a:srgbClr val="F2F2F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83</a:t>
            </a:r>
            <a:endParaRPr lang="en-US" sz="12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1058660">
            <a:off x="6817117" y="1802281"/>
            <a:ext cx="379411" cy="263129"/>
          </a:xfrm>
          <a:prstGeom prst="ellipse">
            <a:avLst/>
          </a:prstGeom>
          <a:solidFill>
            <a:srgbClr val="F2F2F2">
              <a:alpha val="2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121</a:t>
            </a:r>
            <a:endParaRPr lang="en-US" sz="12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476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Conditions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Surrounding Multi-use Trail System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3" b="13014"/>
          <a:stretch/>
        </p:blipFill>
        <p:spPr>
          <a:xfrm>
            <a:off x="1820236" y="1358348"/>
            <a:ext cx="5503528" cy="3232718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5208494" y="1515035"/>
            <a:ext cx="2151530" cy="528918"/>
          </a:xfrm>
          <a:custGeom>
            <a:avLst/>
            <a:gdLst>
              <a:gd name="connsiteX0" fmla="*/ 2151530 w 2151530"/>
              <a:gd name="connsiteY0" fmla="*/ 0 h 528918"/>
              <a:gd name="connsiteX1" fmla="*/ 1165412 w 2151530"/>
              <a:gd name="connsiteY1" fmla="*/ 179294 h 528918"/>
              <a:gd name="connsiteX2" fmla="*/ 259977 w 2151530"/>
              <a:gd name="connsiteY2" fmla="*/ 430306 h 528918"/>
              <a:gd name="connsiteX3" fmla="*/ 0 w 2151530"/>
              <a:gd name="connsiteY3" fmla="*/ 528918 h 52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1530" h="528918">
                <a:moveTo>
                  <a:pt x="2151530" y="0"/>
                </a:moveTo>
                <a:cubicBezTo>
                  <a:pt x="1816100" y="53788"/>
                  <a:pt x="1480671" y="107576"/>
                  <a:pt x="1165412" y="179294"/>
                </a:cubicBezTo>
                <a:cubicBezTo>
                  <a:pt x="850153" y="251012"/>
                  <a:pt x="454212" y="372035"/>
                  <a:pt x="259977" y="430306"/>
                </a:cubicBezTo>
                <a:cubicBezTo>
                  <a:pt x="65742" y="488577"/>
                  <a:pt x="32871" y="508747"/>
                  <a:pt x="0" y="528918"/>
                </a:cubicBezTo>
              </a:path>
            </a:pathLst>
          </a:custGeom>
          <a:noFill/>
          <a:ln w="57150">
            <a:solidFill>
              <a:schemeClr val="accent3">
                <a:lumMod val="50000"/>
              </a:schemeClr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5199529" y="2079812"/>
            <a:ext cx="71718" cy="358588"/>
          </a:xfrm>
          <a:custGeom>
            <a:avLst/>
            <a:gdLst>
              <a:gd name="connsiteX0" fmla="*/ 0 w 71718"/>
              <a:gd name="connsiteY0" fmla="*/ 0 h 358588"/>
              <a:gd name="connsiteX1" fmla="*/ 71718 w 71718"/>
              <a:gd name="connsiteY1" fmla="*/ 358588 h 35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718" h="358588">
                <a:moveTo>
                  <a:pt x="0" y="0"/>
                </a:moveTo>
                <a:lnTo>
                  <a:pt x="71718" y="358588"/>
                </a:lnTo>
              </a:path>
            </a:pathLst>
          </a:custGeom>
          <a:noFill/>
          <a:ln w="571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4096871" y="1694329"/>
            <a:ext cx="2463642" cy="2770095"/>
          </a:xfrm>
          <a:custGeom>
            <a:avLst/>
            <a:gdLst>
              <a:gd name="connsiteX0" fmla="*/ 2339788 w 2463642"/>
              <a:gd name="connsiteY0" fmla="*/ 0 h 2770095"/>
              <a:gd name="connsiteX1" fmla="*/ 2393576 w 2463642"/>
              <a:gd name="connsiteY1" fmla="*/ 143436 h 2770095"/>
              <a:gd name="connsiteX2" fmla="*/ 2447364 w 2463642"/>
              <a:gd name="connsiteY2" fmla="*/ 502024 h 2770095"/>
              <a:gd name="connsiteX3" fmla="*/ 2456329 w 2463642"/>
              <a:gd name="connsiteY3" fmla="*/ 1048871 h 2770095"/>
              <a:gd name="connsiteX4" fmla="*/ 2348753 w 2463642"/>
              <a:gd name="connsiteY4" fmla="*/ 1577789 h 2770095"/>
              <a:gd name="connsiteX5" fmla="*/ 2034988 w 2463642"/>
              <a:gd name="connsiteY5" fmla="*/ 1837765 h 2770095"/>
              <a:gd name="connsiteX6" fmla="*/ 2017058 w 2463642"/>
              <a:gd name="connsiteY6" fmla="*/ 2097742 h 2770095"/>
              <a:gd name="connsiteX7" fmla="*/ 2070847 w 2463642"/>
              <a:gd name="connsiteY7" fmla="*/ 2366683 h 2770095"/>
              <a:gd name="connsiteX8" fmla="*/ 1936376 w 2463642"/>
              <a:gd name="connsiteY8" fmla="*/ 2420471 h 2770095"/>
              <a:gd name="connsiteX9" fmla="*/ 1891553 w 2463642"/>
              <a:gd name="connsiteY9" fmla="*/ 2420471 h 2770095"/>
              <a:gd name="connsiteX10" fmla="*/ 0 w 2463642"/>
              <a:gd name="connsiteY10" fmla="*/ 2770095 h 277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3642" h="2770095">
                <a:moveTo>
                  <a:pt x="2339788" y="0"/>
                </a:moveTo>
                <a:cubicBezTo>
                  <a:pt x="2357717" y="29882"/>
                  <a:pt x="2375647" y="59765"/>
                  <a:pt x="2393576" y="143436"/>
                </a:cubicBezTo>
                <a:cubicBezTo>
                  <a:pt x="2411505" y="227107"/>
                  <a:pt x="2436905" y="351118"/>
                  <a:pt x="2447364" y="502024"/>
                </a:cubicBezTo>
                <a:cubicBezTo>
                  <a:pt x="2457823" y="652930"/>
                  <a:pt x="2472764" y="869577"/>
                  <a:pt x="2456329" y="1048871"/>
                </a:cubicBezTo>
                <a:cubicBezTo>
                  <a:pt x="2439894" y="1228165"/>
                  <a:pt x="2418976" y="1446307"/>
                  <a:pt x="2348753" y="1577789"/>
                </a:cubicBezTo>
                <a:cubicBezTo>
                  <a:pt x="2278530" y="1709271"/>
                  <a:pt x="2090270" y="1751106"/>
                  <a:pt x="2034988" y="1837765"/>
                </a:cubicBezTo>
                <a:cubicBezTo>
                  <a:pt x="1979706" y="1924424"/>
                  <a:pt x="2011081" y="2009589"/>
                  <a:pt x="2017058" y="2097742"/>
                </a:cubicBezTo>
                <a:cubicBezTo>
                  <a:pt x="2023035" y="2185895"/>
                  <a:pt x="2084294" y="2312895"/>
                  <a:pt x="2070847" y="2366683"/>
                </a:cubicBezTo>
                <a:cubicBezTo>
                  <a:pt x="2057400" y="2420471"/>
                  <a:pt x="1966258" y="2411506"/>
                  <a:pt x="1936376" y="2420471"/>
                </a:cubicBezTo>
                <a:cubicBezTo>
                  <a:pt x="1906494" y="2429436"/>
                  <a:pt x="1891553" y="2420471"/>
                  <a:pt x="1891553" y="2420471"/>
                </a:cubicBezTo>
                <a:lnTo>
                  <a:pt x="0" y="2770095"/>
                </a:lnTo>
              </a:path>
            </a:pathLst>
          </a:custGeom>
          <a:noFill/>
          <a:ln w="57150">
            <a:solidFill>
              <a:srgbClr val="7D011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3307976" y="3607623"/>
            <a:ext cx="797859" cy="847836"/>
          </a:xfrm>
          <a:custGeom>
            <a:avLst/>
            <a:gdLst>
              <a:gd name="connsiteX0" fmla="*/ 797859 w 797859"/>
              <a:gd name="connsiteY0" fmla="*/ 847836 h 847836"/>
              <a:gd name="connsiteX1" fmla="*/ 690283 w 797859"/>
              <a:gd name="connsiteY1" fmla="*/ 623718 h 847836"/>
              <a:gd name="connsiteX2" fmla="*/ 528918 w 797859"/>
              <a:gd name="connsiteY2" fmla="*/ 426495 h 847836"/>
              <a:gd name="connsiteX3" fmla="*/ 340659 w 797859"/>
              <a:gd name="connsiteY3" fmla="*/ 193412 h 847836"/>
              <a:gd name="connsiteX4" fmla="*/ 259977 w 797859"/>
              <a:gd name="connsiteY4" fmla="*/ 5153 h 847836"/>
              <a:gd name="connsiteX5" fmla="*/ 143436 w 797859"/>
              <a:gd name="connsiteY5" fmla="*/ 58942 h 847836"/>
              <a:gd name="connsiteX6" fmla="*/ 0 w 797859"/>
              <a:gd name="connsiteY6" fmla="*/ 121695 h 84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7859" h="847836">
                <a:moveTo>
                  <a:pt x="797859" y="847836"/>
                </a:moveTo>
                <a:cubicBezTo>
                  <a:pt x="766482" y="770888"/>
                  <a:pt x="735106" y="693941"/>
                  <a:pt x="690283" y="623718"/>
                </a:cubicBezTo>
                <a:cubicBezTo>
                  <a:pt x="645459" y="553494"/>
                  <a:pt x="528918" y="426495"/>
                  <a:pt x="528918" y="426495"/>
                </a:cubicBezTo>
                <a:cubicBezTo>
                  <a:pt x="470647" y="354777"/>
                  <a:pt x="385482" y="263636"/>
                  <a:pt x="340659" y="193412"/>
                </a:cubicBezTo>
                <a:cubicBezTo>
                  <a:pt x="295835" y="123188"/>
                  <a:pt x="292847" y="27565"/>
                  <a:pt x="259977" y="5153"/>
                </a:cubicBezTo>
                <a:cubicBezTo>
                  <a:pt x="227107" y="-17259"/>
                  <a:pt x="186766" y="39518"/>
                  <a:pt x="143436" y="58942"/>
                </a:cubicBezTo>
                <a:cubicBezTo>
                  <a:pt x="100106" y="78366"/>
                  <a:pt x="50053" y="100030"/>
                  <a:pt x="0" y="121695"/>
                </a:cubicBezTo>
              </a:path>
            </a:pathLst>
          </a:custGeom>
          <a:noFill/>
          <a:ln w="57150">
            <a:solidFill>
              <a:srgbClr val="7D011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1819156" y="2209477"/>
            <a:ext cx="1506750" cy="1528805"/>
          </a:xfrm>
          <a:custGeom>
            <a:avLst/>
            <a:gdLst>
              <a:gd name="connsiteX0" fmla="*/ 1506750 w 1506750"/>
              <a:gd name="connsiteY0" fmla="*/ 1528805 h 1528805"/>
              <a:gd name="connsiteX1" fmla="*/ 1372279 w 1506750"/>
              <a:gd name="connsiteY1" fmla="*/ 1349511 h 1528805"/>
              <a:gd name="connsiteX2" fmla="*/ 1192985 w 1506750"/>
              <a:gd name="connsiteY2" fmla="*/ 1259864 h 1528805"/>
              <a:gd name="connsiteX3" fmla="*/ 915079 w 1506750"/>
              <a:gd name="connsiteY3" fmla="*/ 1008852 h 1528805"/>
              <a:gd name="connsiteX4" fmla="*/ 816468 w 1506750"/>
              <a:gd name="connsiteY4" fmla="*/ 1080570 h 1528805"/>
              <a:gd name="connsiteX5" fmla="*/ 735785 w 1506750"/>
              <a:gd name="connsiteY5" fmla="*/ 990923 h 1528805"/>
              <a:gd name="connsiteX6" fmla="*/ 628209 w 1506750"/>
              <a:gd name="connsiteY6" fmla="*/ 1017817 h 1528805"/>
              <a:gd name="connsiteX7" fmla="*/ 72397 w 1506750"/>
              <a:gd name="connsiteY7" fmla="*/ 327535 h 1528805"/>
              <a:gd name="connsiteX8" fmla="*/ 9644 w 1506750"/>
              <a:gd name="connsiteY8" fmla="*/ 58594 h 1528805"/>
              <a:gd name="connsiteX9" fmla="*/ 99291 w 1506750"/>
              <a:gd name="connsiteY9" fmla="*/ 4805 h 1528805"/>
              <a:gd name="connsiteX10" fmla="*/ 233762 w 1506750"/>
              <a:gd name="connsiteY10" fmla="*/ 13770 h 1528805"/>
              <a:gd name="connsiteX11" fmla="*/ 269620 w 1506750"/>
              <a:gd name="connsiteY11" fmla="*/ 103417 h 152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06750" h="1528805">
                <a:moveTo>
                  <a:pt x="1506750" y="1528805"/>
                </a:moveTo>
                <a:cubicBezTo>
                  <a:pt x="1465661" y="1461569"/>
                  <a:pt x="1424573" y="1394334"/>
                  <a:pt x="1372279" y="1349511"/>
                </a:cubicBezTo>
                <a:cubicBezTo>
                  <a:pt x="1319985" y="1304688"/>
                  <a:pt x="1269185" y="1316640"/>
                  <a:pt x="1192985" y="1259864"/>
                </a:cubicBezTo>
                <a:cubicBezTo>
                  <a:pt x="1116785" y="1203088"/>
                  <a:pt x="977832" y="1038734"/>
                  <a:pt x="915079" y="1008852"/>
                </a:cubicBezTo>
                <a:cubicBezTo>
                  <a:pt x="852326" y="978970"/>
                  <a:pt x="846350" y="1083558"/>
                  <a:pt x="816468" y="1080570"/>
                </a:cubicBezTo>
                <a:cubicBezTo>
                  <a:pt x="786586" y="1077582"/>
                  <a:pt x="767161" y="1001382"/>
                  <a:pt x="735785" y="990923"/>
                </a:cubicBezTo>
                <a:cubicBezTo>
                  <a:pt x="704409" y="980464"/>
                  <a:pt x="738774" y="1128382"/>
                  <a:pt x="628209" y="1017817"/>
                </a:cubicBezTo>
                <a:cubicBezTo>
                  <a:pt x="517644" y="907252"/>
                  <a:pt x="175491" y="487405"/>
                  <a:pt x="72397" y="327535"/>
                </a:cubicBezTo>
                <a:cubicBezTo>
                  <a:pt x="-30697" y="167665"/>
                  <a:pt x="5162" y="112382"/>
                  <a:pt x="9644" y="58594"/>
                </a:cubicBezTo>
                <a:cubicBezTo>
                  <a:pt x="14126" y="4806"/>
                  <a:pt x="61938" y="12276"/>
                  <a:pt x="99291" y="4805"/>
                </a:cubicBezTo>
                <a:cubicBezTo>
                  <a:pt x="136644" y="-2666"/>
                  <a:pt x="205374" y="-2665"/>
                  <a:pt x="233762" y="13770"/>
                </a:cubicBezTo>
                <a:cubicBezTo>
                  <a:pt x="262150" y="30205"/>
                  <a:pt x="265885" y="66811"/>
                  <a:pt x="269620" y="103417"/>
                </a:cubicBezTo>
              </a:path>
            </a:pathLst>
          </a:custGeom>
          <a:noFill/>
          <a:ln w="57150">
            <a:solidFill>
              <a:srgbClr val="7D0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1837765" y="2958353"/>
            <a:ext cx="851647" cy="678357"/>
          </a:xfrm>
          <a:custGeom>
            <a:avLst/>
            <a:gdLst>
              <a:gd name="connsiteX0" fmla="*/ 851647 w 851647"/>
              <a:gd name="connsiteY0" fmla="*/ 259976 h 678357"/>
              <a:gd name="connsiteX1" fmla="*/ 457200 w 851647"/>
              <a:gd name="connsiteY1" fmla="*/ 672353 h 678357"/>
              <a:gd name="connsiteX2" fmla="*/ 457200 w 851647"/>
              <a:gd name="connsiteY2" fmla="*/ 502023 h 678357"/>
              <a:gd name="connsiteX3" fmla="*/ 403411 w 851647"/>
              <a:gd name="connsiteY3" fmla="*/ 457200 h 678357"/>
              <a:gd name="connsiteX4" fmla="*/ 0 w 851647"/>
              <a:gd name="connsiteY4" fmla="*/ 0 h 678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647" h="678357">
                <a:moveTo>
                  <a:pt x="851647" y="259976"/>
                </a:moveTo>
                <a:cubicBezTo>
                  <a:pt x="687294" y="445994"/>
                  <a:pt x="522941" y="632012"/>
                  <a:pt x="457200" y="672353"/>
                </a:cubicBezTo>
                <a:cubicBezTo>
                  <a:pt x="391459" y="712694"/>
                  <a:pt x="466165" y="537882"/>
                  <a:pt x="457200" y="502023"/>
                </a:cubicBezTo>
                <a:cubicBezTo>
                  <a:pt x="448235" y="466164"/>
                  <a:pt x="479611" y="540871"/>
                  <a:pt x="403411" y="457200"/>
                </a:cubicBezTo>
                <a:cubicBezTo>
                  <a:pt x="327211" y="373530"/>
                  <a:pt x="163605" y="186765"/>
                  <a:pt x="0" y="0"/>
                </a:cubicBezTo>
              </a:path>
            </a:pathLst>
          </a:custGeom>
          <a:noFill/>
          <a:ln w="57150">
            <a:solidFill>
              <a:srgbClr val="7D011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3989294" y="4204447"/>
            <a:ext cx="125506" cy="293407"/>
          </a:xfrm>
          <a:custGeom>
            <a:avLst/>
            <a:gdLst>
              <a:gd name="connsiteX0" fmla="*/ 0 w 125506"/>
              <a:gd name="connsiteY0" fmla="*/ 0 h 293407"/>
              <a:gd name="connsiteX1" fmla="*/ 44824 w 125506"/>
              <a:gd name="connsiteY1" fmla="*/ 277906 h 293407"/>
              <a:gd name="connsiteX2" fmla="*/ 125506 w 125506"/>
              <a:gd name="connsiteY2" fmla="*/ 259977 h 293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506" h="293407">
                <a:moveTo>
                  <a:pt x="0" y="0"/>
                </a:moveTo>
                <a:cubicBezTo>
                  <a:pt x="11953" y="117288"/>
                  <a:pt x="23906" y="234577"/>
                  <a:pt x="44824" y="277906"/>
                </a:cubicBezTo>
                <a:cubicBezTo>
                  <a:pt x="65742" y="321236"/>
                  <a:pt x="125506" y="259977"/>
                  <a:pt x="125506" y="259977"/>
                </a:cubicBezTo>
              </a:path>
            </a:pathLst>
          </a:custGeom>
          <a:noFill/>
          <a:ln w="57150">
            <a:solidFill>
              <a:srgbClr val="7D011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20943687">
            <a:off x="5464846" y="2201094"/>
            <a:ext cx="984693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Silver Lane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7478427">
            <a:off x="2823910" y="1762389"/>
            <a:ext cx="938847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r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Main Street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4987806">
            <a:off x="6104456" y="2143241"/>
            <a:ext cx="1170898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Forbes Street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4084579">
            <a:off x="2847140" y="2643550"/>
            <a:ext cx="745717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Route 5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20857782">
            <a:off x="5705467" y="1506877"/>
            <a:ext cx="1112805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Interstate 84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4761018">
            <a:off x="4757524" y="1828012"/>
            <a:ext cx="1086836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Simmons Road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4577989">
            <a:off x="2236786" y="2677265"/>
            <a:ext cx="745717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Route 2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04" y="1643284"/>
            <a:ext cx="232236" cy="23223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rot="20943687">
            <a:off x="3636079" y="2475690"/>
            <a:ext cx="984693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Silver Lane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0943687">
            <a:off x="4426584" y="4074736"/>
            <a:ext cx="1208664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Brewer Street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64835" y="2025786"/>
            <a:ext cx="1474378" cy="738664"/>
          </a:xfrm>
          <a:prstGeom prst="rect">
            <a:avLst/>
          </a:prstGeom>
          <a:solidFill>
            <a:srgbClr val="BFBFBF"/>
          </a:solidFill>
          <a:ln w="19050">
            <a:solidFill>
              <a:schemeClr val="accent3">
                <a:lumMod val="50000"/>
              </a:schemeClr>
            </a:solidFill>
          </a:ln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>
              <a:defRPr sz="1200">
                <a:latin typeface="Gill Sans MT" panose="020B0502020104020203" pitchFamily="34" charset="0"/>
              </a:defRPr>
            </a:lvl1pPr>
          </a:lstStyle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Charter Oak </a:t>
            </a: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Greenway </a:t>
            </a: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Off-Road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35" name="Straight Arrow Connector 34"/>
          <p:cNvCxnSpPr>
            <a:stCxn id="34" idx="1"/>
          </p:cNvCxnSpPr>
          <p:nvPr/>
        </p:nvCxnSpPr>
        <p:spPr>
          <a:xfrm flipH="1" flipV="1">
            <a:off x="7165929" y="1599210"/>
            <a:ext cx="298906" cy="7959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1264497">
            <a:off x="1947135" y="1987479"/>
            <a:ext cx="1112805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Interstate 84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89" y="2324974"/>
            <a:ext cx="232236" cy="23223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 rot="3568483">
            <a:off x="3425658" y="3755095"/>
            <a:ext cx="938847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r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Main Street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458851" y="2898046"/>
            <a:ext cx="1474378" cy="738664"/>
          </a:xfrm>
          <a:prstGeom prst="rect">
            <a:avLst/>
          </a:prstGeom>
          <a:solidFill>
            <a:srgbClr val="BFBFBF"/>
          </a:solidFill>
          <a:ln w="19050">
            <a:solidFill>
              <a:schemeClr val="accent3">
                <a:lumMod val="50000"/>
              </a:schemeClr>
            </a:solidFill>
          </a:ln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>
              <a:defRPr sz="1200">
                <a:latin typeface="Gill Sans MT" panose="020B0502020104020203" pitchFamily="34" charset="0"/>
              </a:defRPr>
            </a:lvl1pPr>
          </a:lstStyle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Charter Oak </a:t>
            </a: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Greenway </a:t>
            </a: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On-Street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5" name="Straight Arrow Connector 44"/>
          <p:cNvCxnSpPr>
            <a:stCxn id="43" idx="1"/>
          </p:cNvCxnSpPr>
          <p:nvPr/>
        </p:nvCxnSpPr>
        <p:spPr>
          <a:xfrm flipH="1" flipV="1">
            <a:off x="5271247" y="2477509"/>
            <a:ext cx="2187604" cy="7898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56543" y="3775422"/>
            <a:ext cx="2296334" cy="738664"/>
          </a:xfrm>
          <a:prstGeom prst="rect">
            <a:avLst/>
          </a:prstGeom>
          <a:solidFill>
            <a:srgbClr val="BFBFBF"/>
          </a:solidFill>
          <a:ln w="19050">
            <a:solidFill>
              <a:srgbClr val="7D011F"/>
            </a:solidFill>
          </a:ln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>
              <a:defRPr sz="1200">
                <a:latin typeface="Gill Sans MT" panose="020B0502020104020203" pitchFamily="34" charset="0"/>
              </a:defRPr>
            </a:lvl1pPr>
          </a:lstStyle>
          <a:p>
            <a:r>
              <a:rPr lang="en-US" sz="1600" dirty="0" smtClean="0">
                <a:solidFill>
                  <a:srgbClr val="7D011F"/>
                </a:solidFill>
              </a:rPr>
              <a:t>East Coast Greenway/</a:t>
            </a:r>
          </a:p>
          <a:p>
            <a:r>
              <a:rPr lang="en-US" sz="1600" dirty="0" smtClean="0">
                <a:solidFill>
                  <a:srgbClr val="7D011F"/>
                </a:solidFill>
              </a:rPr>
              <a:t>Riverfront Recapture</a:t>
            </a:r>
          </a:p>
          <a:p>
            <a:r>
              <a:rPr lang="en-US" sz="1600" dirty="0" smtClean="0">
                <a:solidFill>
                  <a:srgbClr val="7D011F"/>
                </a:solidFill>
              </a:rPr>
              <a:t>Off-Road</a:t>
            </a:r>
            <a:endParaRPr lang="en-US" sz="1600" dirty="0">
              <a:solidFill>
                <a:srgbClr val="7D011F"/>
              </a:solidFill>
            </a:endParaRP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>
          <a:xfrm flipV="1">
            <a:off x="1304710" y="3396166"/>
            <a:ext cx="835829" cy="3792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634442" y="3819616"/>
            <a:ext cx="2238626" cy="492443"/>
          </a:xfrm>
          <a:prstGeom prst="rect">
            <a:avLst/>
          </a:prstGeom>
          <a:solidFill>
            <a:srgbClr val="BFBFBF"/>
          </a:solidFill>
          <a:ln w="19050">
            <a:solidFill>
              <a:srgbClr val="7D011F"/>
            </a:solidFill>
          </a:ln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>
              <a:defRPr sz="1200">
                <a:latin typeface="Gill Sans MT" panose="020B0502020104020203" pitchFamily="34" charset="0"/>
              </a:defRPr>
            </a:lvl1pPr>
          </a:lstStyle>
          <a:p>
            <a:r>
              <a:rPr lang="en-US" sz="1600" dirty="0">
                <a:solidFill>
                  <a:srgbClr val="7D011F"/>
                </a:solidFill>
              </a:rPr>
              <a:t>East Coast </a:t>
            </a:r>
            <a:r>
              <a:rPr lang="en-US" sz="1600" dirty="0" smtClean="0">
                <a:solidFill>
                  <a:srgbClr val="7D011F"/>
                </a:solidFill>
              </a:rPr>
              <a:t>Greenway</a:t>
            </a:r>
          </a:p>
          <a:p>
            <a:r>
              <a:rPr lang="en-US" sz="1600" dirty="0" smtClean="0">
                <a:solidFill>
                  <a:srgbClr val="7D011F"/>
                </a:solidFill>
              </a:rPr>
              <a:t>On-Street</a:t>
            </a:r>
            <a:endParaRPr lang="en-US" sz="1600" dirty="0">
              <a:solidFill>
                <a:srgbClr val="7D011F"/>
              </a:solidFill>
            </a:endParaRPr>
          </a:p>
        </p:txBody>
      </p:sp>
      <p:cxnSp>
        <p:nvCxnSpPr>
          <p:cNvPr id="51" name="Straight Arrow Connector 50"/>
          <p:cNvCxnSpPr>
            <a:stCxn id="50" idx="1"/>
            <a:endCxn id="14" idx="7"/>
          </p:cNvCxnSpPr>
          <p:nvPr/>
        </p:nvCxnSpPr>
        <p:spPr>
          <a:xfrm flipH="1" flipV="1">
            <a:off x="6167718" y="4061012"/>
            <a:ext cx="466724" cy="48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6268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/>
        </p:nvGrpSpPr>
        <p:grpSpPr>
          <a:xfrm>
            <a:off x="182880" y="1408108"/>
            <a:ext cx="8844401" cy="2376254"/>
            <a:chOff x="182880" y="1408108"/>
            <a:chExt cx="8844401" cy="2376254"/>
          </a:xfrm>
        </p:grpSpPr>
        <p:grpSp>
          <p:nvGrpSpPr>
            <p:cNvPr id="48" name="Group 47"/>
            <p:cNvGrpSpPr/>
            <p:nvPr/>
          </p:nvGrpSpPr>
          <p:grpSpPr>
            <a:xfrm>
              <a:off x="182880" y="1408108"/>
              <a:ext cx="8844401" cy="2376254"/>
              <a:chOff x="182880" y="1408108"/>
              <a:chExt cx="8844401" cy="237625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14" t="41621" r="4648" b="39556"/>
              <a:stretch/>
            </p:blipFill>
            <p:spPr>
              <a:xfrm>
                <a:off x="258185" y="2108496"/>
                <a:ext cx="8769096" cy="1158496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4" t="57556" r="54656" b="33448"/>
              <a:stretch/>
            </p:blipFill>
            <p:spPr>
              <a:xfrm>
                <a:off x="182880" y="3227294"/>
                <a:ext cx="3958814" cy="557068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54" t="59542" r="5022" b="33448"/>
              <a:stretch/>
            </p:blipFill>
            <p:spPr>
              <a:xfrm>
                <a:off x="4584195" y="3218559"/>
                <a:ext cx="4410635" cy="43407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64" t="34231" r="5022" b="56158"/>
              <a:stretch/>
            </p:blipFill>
            <p:spPr>
              <a:xfrm>
                <a:off x="4623995" y="1408108"/>
                <a:ext cx="4370835" cy="59516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217" t="34231" r="59139" b="58098"/>
              <a:stretch/>
            </p:blipFill>
            <p:spPr>
              <a:xfrm>
                <a:off x="3082067" y="1669611"/>
                <a:ext cx="742277" cy="475041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70" t="34231" r="66543" b="56158"/>
              <a:stretch/>
            </p:blipFill>
            <p:spPr>
              <a:xfrm>
                <a:off x="1568824" y="1648096"/>
                <a:ext cx="1581374" cy="595168"/>
              </a:xfrm>
              <a:prstGeom prst="rect">
                <a:avLst/>
              </a:prstGeom>
            </p:spPr>
          </p:pic>
        </p:grpSp>
        <p:sp>
          <p:nvSpPr>
            <p:cNvPr id="87" name="Rectangle 86"/>
            <p:cNvSpPr/>
            <p:nvPr/>
          </p:nvSpPr>
          <p:spPr>
            <a:xfrm>
              <a:off x="7813656" y="1942675"/>
              <a:ext cx="847357" cy="158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Conditions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1"/>
            <a:ext cx="8229600" cy="555460"/>
          </a:xfrm>
        </p:spPr>
        <p:txBody>
          <a:bodyPr/>
          <a:lstStyle/>
          <a:p>
            <a:r>
              <a:rPr lang="en-US" dirty="0" smtClean="0"/>
              <a:t>Bicycles and Pedestrians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4710" y="2115666"/>
            <a:ext cx="354584" cy="184666"/>
          </a:xfrm>
          <a:prstGeom prst="rect">
            <a:avLst/>
          </a:prstGeom>
          <a:solidFill>
            <a:srgbClr val="BFBFBF"/>
          </a:solidFill>
          <a:ln w="19050">
            <a:solidFill>
              <a:srgbClr val="002A7C"/>
            </a:solidFill>
          </a:ln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>
              <a:defRPr sz="1200">
                <a:latin typeface="Gill Sans MT" panose="020B0502020104020203" pitchFamily="34" charset="0"/>
              </a:defRPr>
            </a:lvl1pPr>
          </a:lstStyle>
          <a:p>
            <a:r>
              <a:rPr lang="en-US" dirty="0" smtClean="0">
                <a:solidFill>
                  <a:srgbClr val="002A7C"/>
                </a:solidFill>
              </a:rPr>
              <a:t>12</a:t>
            </a:r>
            <a:endParaRPr lang="en-US" dirty="0">
              <a:solidFill>
                <a:srgbClr val="002A7C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82067" y="2312974"/>
            <a:ext cx="0" cy="168886"/>
          </a:xfrm>
          <a:prstGeom prst="straightConnector1">
            <a:avLst/>
          </a:prstGeom>
          <a:ln w="19050">
            <a:solidFill>
              <a:srgbClr val="002A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79931" y="2212481"/>
            <a:ext cx="269626" cy="184666"/>
          </a:xfrm>
          <a:prstGeom prst="rect">
            <a:avLst/>
          </a:prstGeom>
          <a:solidFill>
            <a:srgbClr val="BFBFBF"/>
          </a:solidFill>
          <a:ln w="19050">
            <a:solidFill>
              <a:srgbClr val="002A7C"/>
            </a:solidFill>
          </a:ln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>
              <a:defRPr sz="1200">
                <a:latin typeface="Gill Sans MT" panose="020B0502020104020203" pitchFamily="34" charset="0"/>
              </a:defRPr>
            </a:lvl1pPr>
          </a:lstStyle>
          <a:p>
            <a:r>
              <a:rPr lang="en-US" dirty="0" smtClean="0">
                <a:solidFill>
                  <a:srgbClr val="002A7C"/>
                </a:solidFill>
              </a:rPr>
              <a:t>2</a:t>
            </a:r>
            <a:endParaRPr lang="en-US" dirty="0">
              <a:solidFill>
                <a:srgbClr val="002A7C"/>
              </a:solidFill>
            </a:endParaRPr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>
            <a:off x="3355962" y="2304814"/>
            <a:ext cx="123969" cy="15269"/>
          </a:xfrm>
          <a:prstGeom prst="straightConnector1">
            <a:avLst/>
          </a:prstGeom>
          <a:ln w="19050">
            <a:solidFill>
              <a:srgbClr val="002A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32827" y="2719888"/>
            <a:ext cx="298480" cy="184666"/>
          </a:xfrm>
          <a:prstGeom prst="rect">
            <a:avLst/>
          </a:prstGeom>
          <a:solidFill>
            <a:srgbClr val="BFBFBF"/>
          </a:solidFill>
          <a:ln w="19050">
            <a:solidFill>
              <a:srgbClr val="002A7C"/>
            </a:solidFill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1200">
                <a:latin typeface="Gill Sans MT" panose="020B0502020104020203" pitchFamily="34" charset="0"/>
              </a:defRPr>
            </a:lvl1pPr>
          </a:lstStyle>
          <a:p>
            <a:r>
              <a:rPr lang="en-US" dirty="0" smtClean="0">
                <a:solidFill>
                  <a:srgbClr val="002A7C"/>
                </a:solidFill>
              </a:rPr>
              <a:t>1</a:t>
            </a:r>
            <a:endParaRPr lang="en-US" dirty="0">
              <a:solidFill>
                <a:srgbClr val="002A7C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231307" y="2841653"/>
            <a:ext cx="131564" cy="0"/>
          </a:xfrm>
          <a:prstGeom prst="straightConnector1">
            <a:avLst/>
          </a:prstGeom>
          <a:ln w="19050">
            <a:solidFill>
              <a:srgbClr val="002A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512111" y="2843405"/>
            <a:ext cx="298480" cy="184666"/>
          </a:xfrm>
          <a:prstGeom prst="rect">
            <a:avLst/>
          </a:prstGeom>
          <a:solidFill>
            <a:srgbClr val="BFBFBF"/>
          </a:solidFill>
          <a:ln w="19050">
            <a:solidFill>
              <a:srgbClr val="002A7C"/>
            </a:solidFill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1200">
                <a:latin typeface="Gill Sans MT" panose="020B0502020104020203" pitchFamily="34" charset="0"/>
              </a:defRPr>
            </a:lvl1pPr>
          </a:lstStyle>
          <a:p>
            <a:r>
              <a:rPr lang="en-US" dirty="0" smtClean="0">
                <a:solidFill>
                  <a:srgbClr val="002A7C"/>
                </a:solidFill>
              </a:rPr>
              <a:t>7</a:t>
            </a:r>
            <a:endParaRPr lang="en-US" dirty="0">
              <a:solidFill>
                <a:srgbClr val="002A7C"/>
              </a:solidFill>
            </a:endParaRPr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>
          <a:xfrm flipV="1">
            <a:off x="3661351" y="2687745"/>
            <a:ext cx="0" cy="155660"/>
          </a:xfrm>
          <a:prstGeom prst="straightConnector1">
            <a:avLst/>
          </a:prstGeom>
          <a:ln w="19050">
            <a:solidFill>
              <a:srgbClr val="002A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4623995" y="2302351"/>
            <a:ext cx="354584" cy="378090"/>
            <a:chOff x="4623995" y="2302351"/>
            <a:chExt cx="354584" cy="378090"/>
          </a:xfrm>
        </p:grpSpPr>
        <p:sp>
          <p:nvSpPr>
            <p:cNvPr id="40" name="TextBox 39"/>
            <p:cNvSpPr txBox="1"/>
            <p:nvPr/>
          </p:nvSpPr>
          <p:spPr>
            <a:xfrm>
              <a:off x="4623995" y="2302351"/>
              <a:ext cx="354584" cy="184666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rgbClr val="002A7C"/>
              </a:solidFill>
            </a:ln>
          </p:spPr>
          <p:txBody>
            <a:bodyPr wrap="none" tIns="0" bIns="0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Gill Sans MT" panose="020B0502020104020203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002A7C"/>
                  </a:solidFill>
                </a:rPr>
                <a:t>26</a:t>
              </a:r>
              <a:endParaRPr lang="en-US" dirty="0">
                <a:solidFill>
                  <a:srgbClr val="002A7C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4791848" y="2511555"/>
              <a:ext cx="0" cy="168886"/>
            </a:xfrm>
            <a:prstGeom prst="straightConnector1">
              <a:avLst/>
            </a:prstGeom>
            <a:ln w="19050">
              <a:solidFill>
                <a:srgbClr val="002A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5088907" y="2375483"/>
            <a:ext cx="425759" cy="184666"/>
            <a:chOff x="5088907" y="2375483"/>
            <a:chExt cx="425759" cy="184666"/>
          </a:xfrm>
        </p:grpSpPr>
        <p:sp>
          <p:nvSpPr>
            <p:cNvPr id="42" name="TextBox 41"/>
            <p:cNvSpPr txBox="1"/>
            <p:nvPr/>
          </p:nvSpPr>
          <p:spPr>
            <a:xfrm>
              <a:off x="5245040" y="2375483"/>
              <a:ext cx="269626" cy="184666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rgbClr val="002A7C"/>
              </a:solidFill>
            </a:ln>
          </p:spPr>
          <p:txBody>
            <a:bodyPr wrap="none" tIns="0" bIns="0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Gill Sans MT" panose="020B0502020104020203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002A7C"/>
                  </a:solidFill>
                </a:rPr>
                <a:t>2</a:t>
              </a:r>
              <a:endParaRPr lang="en-US" dirty="0">
                <a:solidFill>
                  <a:srgbClr val="002A7C"/>
                </a:solidFill>
              </a:endParaRPr>
            </a:p>
          </p:txBody>
        </p:sp>
        <p:cxnSp>
          <p:nvCxnSpPr>
            <p:cNvPr id="43" name="Straight Arrow Connector 42"/>
            <p:cNvCxnSpPr>
              <a:stCxn id="42" idx="1"/>
            </p:cNvCxnSpPr>
            <p:nvPr/>
          </p:nvCxnSpPr>
          <p:spPr>
            <a:xfrm flipH="1" flipV="1">
              <a:off x="5088907" y="2463676"/>
              <a:ext cx="156133" cy="4140"/>
            </a:xfrm>
            <a:prstGeom prst="straightConnector1">
              <a:avLst/>
            </a:prstGeom>
            <a:ln w="19050">
              <a:solidFill>
                <a:srgbClr val="002A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4502341" y="2900386"/>
            <a:ext cx="550423" cy="184666"/>
            <a:chOff x="4503616" y="2911610"/>
            <a:chExt cx="550423" cy="184666"/>
          </a:xfrm>
        </p:grpSpPr>
        <p:sp>
          <p:nvSpPr>
            <p:cNvPr id="44" name="TextBox 43"/>
            <p:cNvSpPr txBox="1"/>
            <p:nvPr/>
          </p:nvSpPr>
          <p:spPr>
            <a:xfrm>
              <a:off x="4503616" y="2911610"/>
              <a:ext cx="418859" cy="184666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rgbClr val="002A7C"/>
              </a:solidFill>
            </a:ln>
          </p:spPr>
          <p:txBody>
            <a:bodyPr wrap="square" tIns="0" bIns="0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Gill Sans MT" panose="020B0502020104020203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002A7C"/>
                  </a:solidFill>
                </a:rPr>
                <a:t>11</a:t>
              </a:r>
              <a:endParaRPr lang="en-US" dirty="0">
                <a:solidFill>
                  <a:srgbClr val="002A7C"/>
                </a:solidFill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4922475" y="3033375"/>
              <a:ext cx="131564" cy="0"/>
            </a:xfrm>
            <a:prstGeom prst="straightConnector1">
              <a:avLst/>
            </a:prstGeom>
            <a:ln w="19050">
              <a:solidFill>
                <a:srgbClr val="002A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5277220" y="2850747"/>
            <a:ext cx="298480" cy="340326"/>
            <a:chOff x="5277220" y="2850747"/>
            <a:chExt cx="298480" cy="340326"/>
          </a:xfrm>
        </p:grpSpPr>
        <p:sp>
          <p:nvSpPr>
            <p:cNvPr id="46" name="TextBox 45"/>
            <p:cNvSpPr txBox="1"/>
            <p:nvPr/>
          </p:nvSpPr>
          <p:spPr>
            <a:xfrm>
              <a:off x="5277220" y="3006407"/>
              <a:ext cx="298480" cy="184666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rgbClr val="002A7C"/>
              </a:solidFill>
            </a:ln>
          </p:spPr>
          <p:txBody>
            <a:bodyPr wrap="square" tIns="0" bIns="0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Gill Sans MT" panose="020B0502020104020203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002A7C"/>
                  </a:solidFill>
                </a:rPr>
                <a:t>2</a:t>
              </a:r>
              <a:endParaRPr lang="en-US" dirty="0">
                <a:solidFill>
                  <a:srgbClr val="002A7C"/>
                </a:solidFill>
              </a:endParaRPr>
            </a:p>
          </p:txBody>
        </p:sp>
        <p:cxnSp>
          <p:nvCxnSpPr>
            <p:cNvPr id="47" name="Straight Arrow Connector 46"/>
            <p:cNvCxnSpPr>
              <a:stCxn id="46" idx="0"/>
            </p:cNvCxnSpPr>
            <p:nvPr/>
          </p:nvCxnSpPr>
          <p:spPr>
            <a:xfrm flipV="1">
              <a:off x="5426460" y="2850747"/>
              <a:ext cx="0" cy="155660"/>
            </a:xfrm>
            <a:prstGeom prst="straightConnector1">
              <a:avLst/>
            </a:prstGeom>
            <a:ln w="19050">
              <a:solidFill>
                <a:srgbClr val="002A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6294341" y="2276310"/>
            <a:ext cx="354584" cy="360392"/>
            <a:chOff x="4624104" y="2293678"/>
            <a:chExt cx="354584" cy="360392"/>
          </a:xfrm>
        </p:grpSpPr>
        <p:sp>
          <p:nvSpPr>
            <p:cNvPr id="54" name="TextBox 53"/>
            <p:cNvSpPr txBox="1"/>
            <p:nvPr/>
          </p:nvSpPr>
          <p:spPr>
            <a:xfrm>
              <a:off x="4624104" y="2293678"/>
              <a:ext cx="354584" cy="184666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rgbClr val="002A7C"/>
              </a:solidFill>
            </a:ln>
          </p:spPr>
          <p:txBody>
            <a:bodyPr wrap="none" tIns="0" bIns="0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Gill Sans MT" panose="020B0502020104020203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002A7C"/>
                  </a:solidFill>
                </a:rPr>
                <a:t>16</a:t>
              </a:r>
              <a:endParaRPr lang="en-US" dirty="0">
                <a:solidFill>
                  <a:srgbClr val="002A7C"/>
                </a:solidFill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4815547" y="2485184"/>
              <a:ext cx="0" cy="168886"/>
            </a:xfrm>
            <a:prstGeom prst="straightConnector1">
              <a:avLst/>
            </a:prstGeom>
            <a:ln w="19050">
              <a:solidFill>
                <a:srgbClr val="002A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6173853" y="2894242"/>
            <a:ext cx="550423" cy="184666"/>
            <a:chOff x="4503616" y="2911610"/>
            <a:chExt cx="550423" cy="184666"/>
          </a:xfrm>
        </p:grpSpPr>
        <p:sp>
          <p:nvSpPr>
            <p:cNvPr id="60" name="TextBox 59"/>
            <p:cNvSpPr txBox="1"/>
            <p:nvPr/>
          </p:nvSpPr>
          <p:spPr>
            <a:xfrm>
              <a:off x="4503616" y="2911610"/>
              <a:ext cx="418859" cy="184666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rgbClr val="002A7C"/>
              </a:solidFill>
            </a:ln>
          </p:spPr>
          <p:txBody>
            <a:bodyPr wrap="square" tIns="0" bIns="0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Gill Sans MT" panose="020B0502020104020203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002A7C"/>
                  </a:solidFill>
                </a:rPr>
                <a:t>18</a:t>
              </a:r>
              <a:endParaRPr lang="en-US" dirty="0">
                <a:solidFill>
                  <a:srgbClr val="002A7C"/>
                </a:solidFill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4922475" y="3033375"/>
              <a:ext cx="131564" cy="0"/>
            </a:xfrm>
            <a:prstGeom prst="straightConnector1">
              <a:avLst/>
            </a:prstGeom>
            <a:ln w="19050">
              <a:solidFill>
                <a:srgbClr val="002A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6940069" y="2786314"/>
            <a:ext cx="298480" cy="340326"/>
            <a:chOff x="5277220" y="2850747"/>
            <a:chExt cx="298480" cy="340326"/>
          </a:xfrm>
        </p:grpSpPr>
        <p:sp>
          <p:nvSpPr>
            <p:cNvPr id="63" name="TextBox 62"/>
            <p:cNvSpPr txBox="1"/>
            <p:nvPr/>
          </p:nvSpPr>
          <p:spPr>
            <a:xfrm>
              <a:off x="5277220" y="3006407"/>
              <a:ext cx="298480" cy="184666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rgbClr val="002A7C"/>
              </a:solidFill>
            </a:ln>
          </p:spPr>
          <p:txBody>
            <a:bodyPr wrap="square" tIns="0" bIns="0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Gill Sans MT" panose="020B0502020104020203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002A7C"/>
                  </a:solidFill>
                </a:rPr>
                <a:t>1</a:t>
              </a:r>
              <a:endParaRPr lang="en-US" dirty="0">
                <a:solidFill>
                  <a:srgbClr val="002A7C"/>
                </a:solidFill>
              </a:endParaRPr>
            </a:p>
          </p:txBody>
        </p:sp>
        <p:cxnSp>
          <p:nvCxnSpPr>
            <p:cNvPr id="64" name="Straight Arrow Connector 63"/>
            <p:cNvCxnSpPr>
              <a:stCxn id="63" idx="0"/>
            </p:cNvCxnSpPr>
            <p:nvPr/>
          </p:nvCxnSpPr>
          <p:spPr>
            <a:xfrm flipV="1">
              <a:off x="5426460" y="2850747"/>
              <a:ext cx="0" cy="155660"/>
            </a:xfrm>
            <a:prstGeom prst="straightConnector1">
              <a:avLst/>
            </a:prstGeom>
            <a:ln w="19050">
              <a:solidFill>
                <a:srgbClr val="002A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7317874" y="1977942"/>
            <a:ext cx="386686" cy="184666"/>
            <a:chOff x="5127980" y="2375483"/>
            <a:chExt cx="386686" cy="184666"/>
          </a:xfrm>
        </p:grpSpPr>
        <p:sp>
          <p:nvSpPr>
            <p:cNvPr id="66" name="TextBox 65"/>
            <p:cNvSpPr txBox="1"/>
            <p:nvPr/>
          </p:nvSpPr>
          <p:spPr>
            <a:xfrm>
              <a:off x="5245040" y="2375483"/>
              <a:ext cx="269626" cy="184666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rgbClr val="002A7C"/>
              </a:solidFill>
            </a:ln>
          </p:spPr>
          <p:txBody>
            <a:bodyPr wrap="none" tIns="0" bIns="0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Gill Sans MT" panose="020B0502020104020203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002A7C"/>
                  </a:solidFill>
                </a:rPr>
                <a:t>0</a:t>
              </a:r>
              <a:endParaRPr lang="en-US" dirty="0">
                <a:solidFill>
                  <a:srgbClr val="002A7C"/>
                </a:solidFill>
              </a:endParaRPr>
            </a:p>
          </p:txBody>
        </p:sp>
        <p:cxnSp>
          <p:nvCxnSpPr>
            <p:cNvPr id="67" name="Straight Arrow Connector 66"/>
            <p:cNvCxnSpPr>
              <a:stCxn id="66" idx="1"/>
            </p:cNvCxnSpPr>
            <p:nvPr/>
          </p:nvCxnSpPr>
          <p:spPr>
            <a:xfrm flipH="1">
              <a:off x="5127980" y="2467816"/>
              <a:ext cx="117060" cy="0"/>
            </a:xfrm>
            <a:prstGeom prst="straightConnector1">
              <a:avLst/>
            </a:prstGeom>
            <a:ln w="19050">
              <a:solidFill>
                <a:srgbClr val="002A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6760788" y="2027651"/>
            <a:ext cx="535861" cy="184666"/>
            <a:chOff x="6382983" y="1641400"/>
            <a:chExt cx="535861" cy="184666"/>
          </a:xfrm>
        </p:grpSpPr>
        <p:grpSp>
          <p:nvGrpSpPr>
            <p:cNvPr id="68" name="Group 67"/>
            <p:cNvGrpSpPr/>
            <p:nvPr/>
          </p:nvGrpSpPr>
          <p:grpSpPr>
            <a:xfrm>
              <a:off x="6382983" y="1641400"/>
              <a:ext cx="397575" cy="184666"/>
              <a:chOff x="5117091" y="2648859"/>
              <a:chExt cx="397575" cy="184666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5245040" y="2648859"/>
                <a:ext cx="269626" cy="184666"/>
              </a:xfrm>
              <a:prstGeom prst="rect">
                <a:avLst/>
              </a:prstGeom>
              <a:solidFill>
                <a:srgbClr val="BFBFBF"/>
              </a:solidFill>
              <a:ln w="19050">
                <a:solidFill>
                  <a:srgbClr val="002A7C"/>
                </a:solidFill>
              </a:ln>
            </p:spPr>
            <p:txBody>
              <a:bodyPr wrap="none" tIns="0" bIns="0" rtlCol="0">
                <a:spAutoFit/>
              </a:bodyPr>
              <a:lstStyle>
                <a:defPPr>
                  <a:defRPr lang="en-US"/>
                </a:defPPr>
                <a:lvl1pPr>
                  <a:defRPr sz="1200">
                    <a:latin typeface="Gill Sans MT" panose="020B0502020104020203" pitchFamily="34" charset="0"/>
                  </a:defRPr>
                </a:lvl1pPr>
              </a:lstStyle>
              <a:p>
                <a:r>
                  <a:rPr lang="en-US" dirty="0" smtClean="0">
                    <a:solidFill>
                      <a:srgbClr val="002A7C"/>
                    </a:solidFill>
                  </a:rPr>
                  <a:t>8</a:t>
                </a:r>
                <a:endParaRPr lang="en-US" dirty="0">
                  <a:solidFill>
                    <a:srgbClr val="002A7C"/>
                  </a:solidFill>
                </a:endParaRPr>
              </a:p>
            </p:txBody>
          </p:sp>
          <p:cxnSp>
            <p:nvCxnSpPr>
              <p:cNvPr id="70" name="Straight Arrow Connector 69"/>
              <p:cNvCxnSpPr>
                <a:stCxn id="69" idx="1"/>
              </p:cNvCxnSpPr>
              <p:nvPr/>
            </p:nvCxnSpPr>
            <p:spPr>
              <a:xfrm flipH="1" flipV="1">
                <a:off x="5117091" y="2736874"/>
                <a:ext cx="127949" cy="4318"/>
              </a:xfrm>
              <a:prstGeom prst="straightConnector1">
                <a:avLst/>
              </a:prstGeom>
              <a:ln w="19050">
                <a:solidFill>
                  <a:srgbClr val="002A7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1" name="Straight Arrow Connector 70"/>
            <p:cNvCxnSpPr>
              <a:stCxn id="69" idx="3"/>
            </p:cNvCxnSpPr>
            <p:nvPr/>
          </p:nvCxnSpPr>
          <p:spPr>
            <a:xfrm flipV="1">
              <a:off x="6780558" y="1729415"/>
              <a:ext cx="138286" cy="4318"/>
            </a:xfrm>
            <a:prstGeom prst="straightConnector1">
              <a:avLst/>
            </a:prstGeom>
            <a:ln w="19050">
              <a:solidFill>
                <a:srgbClr val="002A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8034277" y="2738582"/>
            <a:ext cx="298480" cy="340326"/>
            <a:chOff x="5277220" y="2850747"/>
            <a:chExt cx="298480" cy="340326"/>
          </a:xfrm>
        </p:grpSpPr>
        <p:sp>
          <p:nvSpPr>
            <p:cNvPr id="76" name="TextBox 75"/>
            <p:cNvSpPr txBox="1"/>
            <p:nvPr/>
          </p:nvSpPr>
          <p:spPr>
            <a:xfrm>
              <a:off x="5277220" y="3006407"/>
              <a:ext cx="298480" cy="184666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rgbClr val="002A7C"/>
              </a:solidFill>
            </a:ln>
          </p:spPr>
          <p:txBody>
            <a:bodyPr wrap="square" tIns="0" bIns="0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Gill Sans MT" panose="020B0502020104020203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002A7C"/>
                  </a:solidFill>
                </a:rPr>
                <a:t>9</a:t>
              </a:r>
              <a:endParaRPr lang="en-US" dirty="0">
                <a:solidFill>
                  <a:srgbClr val="002A7C"/>
                </a:solidFill>
              </a:endParaRPr>
            </a:p>
          </p:txBody>
        </p:sp>
        <p:cxnSp>
          <p:nvCxnSpPr>
            <p:cNvPr id="77" name="Straight Arrow Connector 76"/>
            <p:cNvCxnSpPr>
              <a:stCxn id="76" idx="0"/>
            </p:cNvCxnSpPr>
            <p:nvPr/>
          </p:nvCxnSpPr>
          <p:spPr>
            <a:xfrm flipV="1">
              <a:off x="5426460" y="2850747"/>
              <a:ext cx="0" cy="155660"/>
            </a:xfrm>
            <a:prstGeom prst="straightConnector1">
              <a:avLst/>
            </a:prstGeom>
            <a:ln w="19050">
              <a:solidFill>
                <a:srgbClr val="002A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7964687" y="2311670"/>
            <a:ext cx="397746" cy="184666"/>
            <a:chOff x="5116920" y="2375483"/>
            <a:chExt cx="397746" cy="184666"/>
          </a:xfrm>
        </p:grpSpPr>
        <p:sp>
          <p:nvSpPr>
            <p:cNvPr id="79" name="TextBox 78"/>
            <p:cNvSpPr txBox="1"/>
            <p:nvPr/>
          </p:nvSpPr>
          <p:spPr>
            <a:xfrm>
              <a:off x="5245040" y="2375483"/>
              <a:ext cx="269626" cy="184666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rgbClr val="002A7C"/>
              </a:solidFill>
            </a:ln>
          </p:spPr>
          <p:txBody>
            <a:bodyPr wrap="none" tIns="0" bIns="0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Gill Sans MT" panose="020B0502020104020203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002A7C"/>
                  </a:solidFill>
                </a:rPr>
                <a:t>2</a:t>
              </a:r>
              <a:endParaRPr lang="en-US" dirty="0">
                <a:solidFill>
                  <a:srgbClr val="002A7C"/>
                </a:solidFill>
              </a:endParaRPr>
            </a:p>
          </p:txBody>
        </p:sp>
        <p:cxnSp>
          <p:nvCxnSpPr>
            <p:cNvPr id="80" name="Straight Arrow Connector 79"/>
            <p:cNvCxnSpPr>
              <a:stCxn id="79" idx="1"/>
            </p:cNvCxnSpPr>
            <p:nvPr/>
          </p:nvCxnSpPr>
          <p:spPr>
            <a:xfrm flipH="1" flipV="1">
              <a:off x="5116920" y="2464995"/>
              <a:ext cx="128120" cy="2821"/>
            </a:xfrm>
            <a:prstGeom prst="straightConnector1">
              <a:avLst/>
            </a:prstGeom>
            <a:ln w="19050">
              <a:solidFill>
                <a:srgbClr val="002A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7339753" y="2828356"/>
            <a:ext cx="545283" cy="184666"/>
            <a:chOff x="4508756" y="2911610"/>
            <a:chExt cx="545283" cy="184666"/>
          </a:xfrm>
        </p:grpSpPr>
        <p:sp>
          <p:nvSpPr>
            <p:cNvPr id="82" name="TextBox 81"/>
            <p:cNvSpPr txBox="1"/>
            <p:nvPr/>
          </p:nvSpPr>
          <p:spPr>
            <a:xfrm>
              <a:off x="4508756" y="2911610"/>
              <a:ext cx="413719" cy="184666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rgbClr val="002A7C"/>
              </a:solidFill>
            </a:ln>
          </p:spPr>
          <p:txBody>
            <a:bodyPr wrap="square" tIns="0" bIns="0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Gill Sans MT" panose="020B0502020104020203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002A7C"/>
                  </a:solidFill>
                </a:rPr>
                <a:t>10</a:t>
              </a:r>
              <a:endParaRPr lang="en-US" dirty="0">
                <a:solidFill>
                  <a:srgbClr val="002A7C"/>
                </a:solidFill>
              </a:endParaRPr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>
              <a:off x="4922475" y="3033375"/>
              <a:ext cx="131564" cy="0"/>
            </a:xfrm>
            <a:prstGeom prst="straightConnector1">
              <a:avLst/>
            </a:prstGeom>
            <a:ln w="19050">
              <a:solidFill>
                <a:srgbClr val="002A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7428600" y="2255298"/>
            <a:ext cx="418859" cy="382586"/>
            <a:chOff x="4503616" y="2911610"/>
            <a:chExt cx="418859" cy="382586"/>
          </a:xfrm>
        </p:grpSpPr>
        <p:sp>
          <p:nvSpPr>
            <p:cNvPr id="85" name="TextBox 84"/>
            <p:cNvSpPr txBox="1"/>
            <p:nvPr/>
          </p:nvSpPr>
          <p:spPr>
            <a:xfrm>
              <a:off x="4503616" y="2911610"/>
              <a:ext cx="418859" cy="184666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rgbClr val="002A7C"/>
              </a:solidFill>
            </a:ln>
          </p:spPr>
          <p:txBody>
            <a:bodyPr wrap="square" tIns="0" bIns="0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Gill Sans MT" panose="020B0502020104020203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002A7C"/>
                  </a:solidFill>
                </a:rPr>
                <a:t>11</a:t>
              </a:r>
              <a:endParaRPr lang="en-US" dirty="0">
                <a:solidFill>
                  <a:srgbClr val="002A7C"/>
                </a:solidFill>
              </a:endParaRPr>
            </a:p>
          </p:txBody>
        </p:sp>
        <p:cxnSp>
          <p:nvCxnSpPr>
            <p:cNvPr id="86" name="Straight Arrow Connector 85"/>
            <p:cNvCxnSpPr>
              <a:stCxn id="85" idx="2"/>
            </p:cNvCxnSpPr>
            <p:nvPr/>
          </p:nvCxnSpPr>
          <p:spPr>
            <a:xfrm>
              <a:off x="4713046" y="3096276"/>
              <a:ext cx="0" cy="197920"/>
            </a:xfrm>
            <a:prstGeom prst="straightConnector1">
              <a:avLst/>
            </a:prstGeom>
            <a:ln w="19050">
              <a:solidFill>
                <a:srgbClr val="002A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464982" y="2876569"/>
            <a:ext cx="551156" cy="259675"/>
            <a:chOff x="1956141" y="3896816"/>
            <a:chExt cx="551156" cy="259675"/>
          </a:xfrm>
        </p:grpSpPr>
        <p:sp>
          <p:nvSpPr>
            <p:cNvPr id="72" name="TextBox 71"/>
            <p:cNvSpPr txBox="1"/>
            <p:nvPr/>
          </p:nvSpPr>
          <p:spPr>
            <a:xfrm>
              <a:off x="1956141" y="3896816"/>
              <a:ext cx="379145" cy="259675"/>
            </a:xfrm>
            <a:prstGeom prst="ellipse">
              <a:avLst/>
            </a:prstGeom>
            <a:solidFill>
              <a:srgbClr val="BFBFBF"/>
            </a:solidFill>
            <a:ln w="19050">
              <a:solidFill>
                <a:srgbClr val="002A7C"/>
              </a:solidFill>
            </a:ln>
          </p:spPr>
          <p:txBody>
            <a:bodyPr wrap="none" tIns="0" bIns="0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Gill Sans MT" panose="020B0502020104020203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002A7C"/>
                  </a:solidFill>
                </a:rPr>
                <a:t>5</a:t>
              </a:r>
              <a:endParaRPr lang="en-US" dirty="0">
                <a:solidFill>
                  <a:srgbClr val="002A7C"/>
                </a:solidFill>
              </a:endParaRPr>
            </a:p>
          </p:txBody>
        </p:sp>
        <p:cxnSp>
          <p:nvCxnSpPr>
            <p:cNvPr id="73" name="Straight Arrow Connector 72"/>
            <p:cNvCxnSpPr>
              <a:stCxn id="72" idx="6"/>
            </p:cNvCxnSpPr>
            <p:nvPr/>
          </p:nvCxnSpPr>
          <p:spPr>
            <a:xfrm flipV="1">
              <a:off x="2335286" y="4026653"/>
              <a:ext cx="172011" cy="1"/>
            </a:xfrm>
            <a:prstGeom prst="straightConnector1">
              <a:avLst/>
            </a:prstGeom>
            <a:ln w="19050">
              <a:solidFill>
                <a:srgbClr val="002A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3738731" y="1855991"/>
            <a:ext cx="379145" cy="420319"/>
            <a:chOff x="1956141" y="3896816"/>
            <a:chExt cx="379145" cy="420319"/>
          </a:xfrm>
        </p:grpSpPr>
        <p:sp>
          <p:nvSpPr>
            <p:cNvPr id="90" name="TextBox 89"/>
            <p:cNvSpPr txBox="1"/>
            <p:nvPr/>
          </p:nvSpPr>
          <p:spPr>
            <a:xfrm>
              <a:off x="1956141" y="3896816"/>
              <a:ext cx="379145" cy="259675"/>
            </a:xfrm>
            <a:prstGeom prst="ellipse">
              <a:avLst/>
            </a:prstGeom>
            <a:solidFill>
              <a:srgbClr val="BFBFBF"/>
            </a:solidFill>
            <a:ln w="19050">
              <a:solidFill>
                <a:srgbClr val="002A7C"/>
              </a:solidFill>
            </a:ln>
          </p:spPr>
          <p:txBody>
            <a:bodyPr wrap="none" tIns="0" bIns="0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Gill Sans MT" panose="020B0502020104020203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002A7C"/>
                  </a:solidFill>
                </a:rPr>
                <a:t>3</a:t>
              </a:r>
              <a:endParaRPr lang="en-US" dirty="0">
                <a:solidFill>
                  <a:srgbClr val="002A7C"/>
                </a:solidFill>
              </a:endParaRPr>
            </a:p>
          </p:txBody>
        </p:sp>
        <p:cxnSp>
          <p:nvCxnSpPr>
            <p:cNvPr id="91" name="Straight Arrow Connector 90"/>
            <p:cNvCxnSpPr>
              <a:stCxn id="90" idx="4"/>
            </p:cNvCxnSpPr>
            <p:nvPr/>
          </p:nvCxnSpPr>
          <p:spPr>
            <a:xfrm flipH="1">
              <a:off x="2145713" y="4156491"/>
              <a:ext cx="1" cy="160644"/>
            </a:xfrm>
            <a:prstGeom prst="straightConnector1">
              <a:avLst/>
            </a:prstGeom>
            <a:ln w="19050">
              <a:solidFill>
                <a:srgbClr val="002A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6077561" y="1925985"/>
            <a:ext cx="568716" cy="259675"/>
            <a:chOff x="1766570" y="3896816"/>
            <a:chExt cx="568716" cy="259675"/>
          </a:xfrm>
        </p:grpSpPr>
        <p:sp>
          <p:nvSpPr>
            <p:cNvPr id="93" name="TextBox 92"/>
            <p:cNvSpPr txBox="1"/>
            <p:nvPr/>
          </p:nvSpPr>
          <p:spPr>
            <a:xfrm>
              <a:off x="1956141" y="3896816"/>
              <a:ext cx="379145" cy="259675"/>
            </a:xfrm>
            <a:prstGeom prst="ellipse">
              <a:avLst/>
            </a:prstGeom>
            <a:solidFill>
              <a:srgbClr val="BFBFBF"/>
            </a:solidFill>
            <a:ln w="19050">
              <a:solidFill>
                <a:srgbClr val="002A7C"/>
              </a:solidFill>
            </a:ln>
          </p:spPr>
          <p:txBody>
            <a:bodyPr wrap="none" tIns="0" bIns="0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Gill Sans MT" panose="020B0502020104020203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002A7C"/>
                  </a:solidFill>
                </a:rPr>
                <a:t>6</a:t>
              </a:r>
              <a:endParaRPr lang="en-US" dirty="0">
                <a:solidFill>
                  <a:srgbClr val="002A7C"/>
                </a:solidFill>
              </a:endParaRPr>
            </a:p>
          </p:txBody>
        </p:sp>
        <p:cxnSp>
          <p:nvCxnSpPr>
            <p:cNvPr id="94" name="Straight Arrow Connector 93"/>
            <p:cNvCxnSpPr>
              <a:stCxn id="93" idx="2"/>
            </p:cNvCxnSpPr>
            <p:nvPr/>
          </p:nvCxnSpPr>
          <p:spPr>
            <a:xfrm flipH="1">
              <a:off x="1766570" y="4026654"/>
              <a:ext cx="189571" cy="0"/>
            </a:xfrm>
            <a:prstGeom prst="straightConnector1">
              <a:avLst/>
            </a:prstGeom>
            <a:ln w="19050">
              <a:solidFill>
                <a:srgbClr val="002A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7981131" y="1918436"/>
            <a:ext cx="519332" cy="259675"/>
            <a:chOff x="1815954" y="3896816"/>
            <a:chExt cx="519332" cy="259675"/>
          </a:xfrm>
        </p:grpSpPr>
        <p:sp>
          <p:nvSpPr>
            <p:cNvPr id="96" name="TextBox 95"/>
            <p:cNvSpPr txBox="1"/>
            <p:nvPr/>
          </p:nvSpPr>
          <p:spPr>
            <a:xfrm>
              <a:off x="1956141" y="3896816"/>
              <a:ext cx="379145" cy="259675"/>
            </a:xfrm>
            <a:prstGeom prst="ellipse">
              <a:avLst/>
            </a:prstGeom>
            <a:solidFill>
              <a:srgbClr val="BFBFBF"/>
            </a:solidFill>
            <a:ln w="19050">
              <a:solidFill>
                <a:srgbClr val="002A7C"/>
              </a:solidFill>
            </a:ln>
          </p:spPr>
          <p:txBody>
            <a:bodyPr wrap="none" tIns="0" bIns="0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Gill Sans MT" panose="020B0502020104020203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002A7C"/>
                  </a:solidFill>
                </a:rPr>
                <a:t>3</a:t>
              </a:r>
              <a:endParaRPr lang="en-US" dirty="0">
                <a:solidFill>
                  <a:srgbClr val="002A7C"/>
                </a:solidFill>
              </a:endParaRPr>
            </a:p>
          </p:txBody>
        </p:sp>
        <p:cxnSp>
          <p:nvCxnSpPr>
            <p:cNvPr id="97" name="Straight Arrow Connector 96"/>
            <p:cNvCxnSpPr>
              <a:stCxn id="96" idx="2"/>
            </p:cNvCxnSpPr>
            <p:nvPr/>
          </p:nvCxnSpPr>
          <p:spPr>
            <a:xfrm flipH="1" flipV="1">
              <a:off x="1815954" y="4026653"/>
              <a:ext cx="140187" cy="1"/>
            </a:xfrm>
            <a:prstGeom prst="straightConnector1">
              <a:avLst/>
            </a:prstGeom>
            <a:ln w="19050">
              <a:solidFill>
                <a:srgbClr val="002A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6960608" y="3203494"/>
            <a:ext cx="379145" cy="391709"/>
            <a:chOff x="1956141" y="3764782"/>
            <a:chExt cx="379145" cy="391709"/>
          </a:xfrm>
        </p:grpSpPr>
        <p:sp>
          <p:nvSpPr>
            <p:cNvPr id="99" name="TextBox 98"/>
            <p:cNvSpPr txBox="1"/>
            <p:nvPr/>
          </p:nvSpPr>
          <p:spPr>
            <a:xfrm>
              <a:off x="1956141" y="3896816"/>
              <a:ext cx="379145" cy="259675"/>
            </a:xfrm>
            <a:prstGeom prst="ellipse">
              <a:avLst/>
            </a:prstGeom>
            <a:solidFill>
              <a:srgbClr val="BFBFBF"/>
            </a:solidFill>
            <a:ln w="19050">
              <a:solidFill>
                <a:srgbClr val="002A7C"/>
              </a:solidFill>
            </a:ln>
          </p:spPr>
          <p:txBody>
            <a:bodyPr wrap="none" tIns="0" bIns="0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Gill Sans MT" panose="020B0502020104020203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002A7C"/>
                  </a:solidFill>
                </a:rPr>
                <a:t>3</a:t>
              </a:r>
              <a:endParaRPr lang="en-US" dirty="0">
                <a:solidFill>
                  <a:srgbClr val="002A7C"/>
                </a:solidFill>
              </a:endParaRPr>
            </a:p>
          </p:txBody>
        </p:sp>
        <p:cxnSp>
          <p:nvCxnSpPr>
            <p:cNvPr id="100" name="Straight Arrow Connector 99"/>
            <p:cNvCxnSpPr>
              <a:stCxn id="99" idx="0"/>
            </p:cNvCxnSpPr>
            <p:nvPr/>
          </p:nvCxnSpPr>
          <p:spPr>
            <a:xfrm flipH="1" flipV="1">
              <a:off x="2145713" y="3764782"/>
              <a:ext cx="1" cy="132034"/>
            </a:xfrm>
            <a:prstGeom prst="straightConnector1">
              <a:avLst/>
            </a:prstGeom>
            <a:ln w="19050">
              <a:solidFill>
                <a:srgbClr val="002A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7349576" y="3050501"/>
            <a:ext cx="551156" cy="259675"/>
            <a:chOff x="1956141" y="3896816"/>
            <a:chExt cx="551156" cy="259675"/>
          </a:xfrm>
        </p:grpSpPr>
        <p:sp>
          <p:nvSpPr>
            <p:cNvPr id="104" name="TextBox 103"/>
            <p:cNvSpPr txBox="1"/>
            <p:nvPr/>
          </p:nvSpPr>
          <p:spPr>
            <a:xfrm>
              <a:off x="1956141" y="3896816"/>
              <a:ext cx="379145" cy="259675"/>
            </a:xfrm>
            <a:prstGeom prst="ellipse">
              <a:avLst/>
            </a:prstGeom>
            <a:solidFill>
              <a:srgbClr val="BFBFBF"/>
            </a:solidFill>
            <a:ln w="19050">
              <a:solidFill>
                <a:srgbClr val="002A7C"/>
              </a:solidFill>
            </a:ln>
          </p:spPr>
          <p:txBody>
            <a:bodyPr wrap="none" tIns="0" bIns="0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Gill Sans MT" panose="020B0502020104020203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002A7C"/>
                  </a:solidFill>
                </a:rPr>
                <a:t>3</a:t>
              </a:r>
              <a:endParaRPr lang="en-US" dirty="0">
                <a:solidFill>
                  <a:srgbClr val="002A7C"/>
                </a:solidFill>
              </a:endParaRPr>
            </a:p>
          </p:txBody>
        </p:sp>
        <p:cxnSp>
          <p:nvCxnSpPr>
            <p:cNvPr id="105" name="Straight Arrow Connector 104"/>
            <p:cNvCxnSpPr>
              <a:stCxn id="104" idx="6"/>
            </p:cNvCxnSpPr>
            <p:nvPr/>
          </p:nvCxnSpPr>
          <p:spPr>
            <a:xfrm flipV="1">
              <a:off x="2335286" y="4026653"/>
              <a:ext cx="172011" cy="1"/>
            </a:xfrm>
            <a:prstGeom prst="straightConnector1">
              <a:avLst/>
            </a:prstGeom>
            <a:ln w="19050">
              <a:solidFill>
                <a:srgbClr val="002A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/>
        </p:nvGrpSpPr>
        <p:grpSpPr>
          <a:xfrm>
            <a:off x="8188100" y="3166109"/>
            <a:ext cx="379145" cy="391709"/>
            <a:chOff x="1956141" y="3764782"/>
            <a:chExt cx="379145" cy="391709"/>
          </a:xfrm>
        </p:grpSpPr>
        <p:sp>
          <p:nvSpPr>
            <p:cNvPr id="107" name="TextBox 106"/>
            <p:cNvSpPr txBox="1"/>
            <p:nvPr/>
          </p:nvSpPr>
          <p:spPr>
            <a:xfrm>
              <a:off x="1956141" y="3896816"/>
              <a:ext cx="379145" cy="259675"/>
            </a:xfrm>
            <a:prstGeom prst="ellipse">
              <a:avLst/>
            </a:prstGeom>
            <a:solidFill>
              <a:srgbClr val="BFBFBF"/>
            </a:solidFill>
            <a:ln w="19050">
              <a:solidFill>
                <a:srgbClr val="002A7C"/>
              </a:solidFill>
            </a:ln>
          </p:spPr>
          <p:txBody>
            <a:bodyPr wrap="none" tIns="0" bIns="0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Gill Sans MT" panose="020B0502020104020203" pitchFamily="34" charset="0"/>
                </a:defRPr>
              </a:lvl1pPr>
            </a:lstStyle>
            <a:p>
              <a:r>
                <a:rPr lang="en-US" dirty="0" smtClean="0">
                  <a:solidFill>
                    <a:srgbClr val="002A7C"/>
                  </a:solidFill>
                </a:rPr>
                <a:t>2</a:t>
              </a:r>
              <a:endParaRPr lang="en-US" dirty="0">
                <a:solidFill>
                  <a:srgbClr val="002A7C"/>
                </a:solidFill>
              </a:endParaRPr>
            </a:p>
          </p:txBody>
        </p:sp>
        <p:cxnSp>
          <p:nvCxnSpPr>
            <p:cNvPr id="108" name="Straight Arrow Connector 107"/>
            <p:cNvCxnSpPr>
              <a:stCxn id="107" idx="0"/>
            </p:cNvCxnSpPr>
            <p:nvPr/>
          </p:nvCxnSpPr>
          <p:spPr>
            <a:xfrm flipH="1" flipV="1">
              <a:off x="2145713" y="3764782"/>
              <a:ext cx="1" cy="132034"/>
            </a:xfrm>
            <a:prstGeom prst="straightConnector1">
              <a:avLst/>
            </a:prstGeom>
            <a:ln w="19050">
              <a:solidFill>
                <a:srgbClr val="002A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4417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Conditions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1"/>
            <a:ext cx="8229600" cy="555460"/>
          </a:xfrm>
        </p:spPr>
        <p:txBody>
          <a:bodyPr/>
          <a:lstStyle/>
          <a:p>
            <a:r>
              <a:rPr lang="en-US" dirty="0" smtClean="0"/>
              <a:t>Sidewalk Gaps</a:t>
            </a: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9" t="26139" r="11372" b="25628"/>
          <a:stretch/>
        </p:blipFill>
        <p:spPr>
          <a:xfrm>
            <a:off x="383026" y="1302296"/>
            <a:ext cx="8041727" cy="3230491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 rot="17478427">
            <a:off x="165406" y="1733379"/>
            <a:ext cx="1031180" cy="184666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Main Street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 rot="4987806">
            <a:off x="7537713" y="3076318"/>
            <a:ext cx="1170898" cy="184666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Forbes Street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 rot="4084579">
            <a:off x="170200" y="3850795"/>
            <a:ext cx="1031180" cy="184666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Main Street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 rot="20493735">
            <a:off x="793274" y="3785017"/>
            <a:ext cx="830677" cy="184666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Route 15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 rot="20382082">
            <a:off x="5436452" y="1609303"/>
            <a:ext cx="1112805" cy="184666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Interstate 84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 rot="4761018">
            <a:off x="4326888" y="2247276"/>
            <a:ext cx="1271502" cy="184666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Simmons Road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74" y="1790816"/>
            <a:ext cx="232236" cy="232236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 rot="4690464">
            <a:off x="1975526" y="3890679"/>
            <a:ext cx="108484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Gill Sans MT" panose="020B0502020104020203" pitchFamily="34" charset="0"/>
              </a:rPr>
              <a:t>Mercer Avenue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 rot="772566">
            <a:off x="512442" y="2829611"/>
            <a:ext cx="1112805" cy="184666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Interstate 84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694" y="2936416"/>
            <a:ext cx="232236" cy="232236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6030852" y="3739079"/>
            <a:ext cx="195734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Gill Sans MT" panose="020B0502020104020203" pitchFamily="34" charset="0"/>
              </a:rPr>
              <a:t>Legend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Gill Sans MT" panose="020B0502020104020203" pitchFamily="34" charset="0"/>
              </a:rPr>
              <a:t> </a:t>
            </a:r>
            <a:r>
              <a:rPr lang="en-US" sz="1800" dirty="0" smtClean="0">
                <a:latin typeface="Gill Sans MT" panose="020B0502020104020203" pitchFamily="34" charset="0"/>
              </a:rPr>
              <a:t>       </a:t>
            </a:r>
            <a:r>
              <a:rPr lang="en-US" sz="1400" dirty="0" smtClean="0">
                <a:latin typeface="Gill Sans MT" panose="020B0502020104020203" pitchFamily="34" charset="0"/>
              </a:rPr>
              <a:t>Sidewalk Gap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6216575" y="4156310"/>
            <a:ext cx="274320" cy="137160"/>
          </a:xfrm>
          <a:prstGeom prst="roundRect">
            <a:avLst/>
          </a:prstGeom>
          <a:solidFill>
            <a:srgbClr val="92173B"/>
          </a:solidFill>
          <a:ln>
            <a:solidFill>
              <a:srgbClr val="921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TextBox 119"/>
          <p:cNvSpPr txBox="1"/>
          <p:nvPr/>
        </p:nvSpPr>
        <p:spPr>
          <a:xfrm rot="20943687">
            <a:off x="2560994" y="3137613"/>
            <a:ext cx="914400" cy="184666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Silver Lane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21" name="Freeform 120"/>
          <p:cNvSpPr/>
          <p:nvPr/>
        </p:nvSpPr>
        <p:spPr>
          <a:xfrm>
            <a:off x="4229973" y="2778101"/>
            <a:ext cx="2205728" cy="488610"/>
          </a:xfrm>
          <a:custGeom>
            <a:avLst/>
            <a:gdLst>
              <a:gd name="connsiteX0" fmla="*/ 0 w 2205728"/>
              <a:gd name="connsiteY0" fmla="*/ 383908 h 488610"/>
              <a:gd name="connsiteX1" fmla="*/ 111682 w 2205728"/>
              <a:gd name="connsiteY1" fmla="*/ 397868 h 488610"/>
              <a:gd name="connsiteX2" fmla="*/ 2184787 w 2205728"/>
              <a:gd name="connsiteY2" fmla="*/ 0 h 488610"/>
              <a:gd name="connsiteX3" fmla="*/ 2205728 w 2205728"/>
              <a:gd name="connsiteY3" fmla="*/ 104702 h 488610"/>
              <a:gd name="connsiteX4" fmla="*/ 118662 w 2205728"/>
              <a:gd name="connsiteY4" fmla="*/ 488610 h 488610"/>
              <a:gd name="connsiteX5" fmla="*/ 0 w 2205728"/>
              <a:gd name="connsiteY5" fmla="*/ 467670 h 488610"/>
              <a:gd name="connsiteX6" fmla="*/ 0 w 2205728"/>
              <a:gd name="connsiteY6" fmla="*/ 383908 h 48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5728" h="488610">
                <a:moveTo>
                  <a:pt x="0" y="383908"/>
                </a:moveTo>
                <a:lnTo>
                  <a:pt x="111682" y="397868"/>
                </a:lnTo>
                <a:lnTo>
                  <a:pt x="2184787" y="0"/>
                </a:lnTo>
                <a:lnTo>
                  <a:pt x="2205728" y="104702"/>
                </a:lnTo>
                <a:lnTo>
                  <a:pt x="118662" y="488610"/>
                </a:lnTo>
                <a:lnTo>
                  <a:pt x="0" y="467670"/>
                </a:lnTo>
                <a:lnTo>
                  <a:pt x="0" y="383908"/>
                </a:lnTo>
                <a:close/>
              </a:path>
            </a:pathLst>
          </a:custGeom>
          <a:solidFill>
            <a:srgbClr val="92173B"/>
          </a:solidFill>
          <a:ln>
            <a:solidFill>
              <a:srgbClr val="921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reeform 121"/>
          <p:cNvSpPr/>
          <p:nvPr/>
        </p:nvSpPr>
        <p:spPr>
          <a:xfrm>
            <a:off x="6685474" y="2647056"/>
            <a:ext cx="488611" cy="195444"/>
          </a:xfrm>
          <a:custGeom>
            <a:avLst/>
            <a:gdLst>
              <a:gd name="connsiteX0" fmla="*/ 0 w 488611"/>
              <a:gd name="connsiteY0" fmla="*/ 90742 h 195444"/>
              <a:gd name="connsiteX1" fmla="*/ 20941 w 488611"/>
              <a:gd name="connsiteY1" fmla="*/ 195444 h 195444"/>
              <a:gd name="connsiteX2" fmla="*/ 488611 w 488611"/>
              <a:gd name="connsiteY2" fmla="*/ 104702 h 195444"/>
              <a:gd name="connsiteX3" fmla="*/ 467671 w 488611"/>
              <a:gd name="connsiteY3" fmla="*/ 0 h 195444"/>
              <a:gd name="connsiteX4" fmla="*/ 0 w 488611"/>
              <a:gd name="connsiteY4" fmla="*/ 90742 h 19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611" h="195444">
                <a:moveTo>
                  <a:pt x="0" y="90742"/>
                </a:moveTo>
                <a:lnTo>
                  <a:pt x="20941" y="195444"/>
                </a:lnTo>
                <a:lnTo>
                  <a:pt x="488611" y="104702"/>
                </a:lnTo>
                <a:lnTo>
                  <a:pt x="467671" y="0"/>
                </a:lnTo>
                <a:lnTo>
                  <a:pt x="0" y="90742"/>
                </a:lnTo>
                <a:close/>
              </a:path>
            </a:pathLst>
          </a:custGeom>
          <a:solidFill>
            <a:srgbClr val="92173B"/>
          </a:solidFill>
          <a:ln>
            <a:solidFill>
              <a:srgbClr val="921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19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evron 4"/>
          <p:cNvSpPr/>
          <p:nvPr/>
        </p:nvSpPr>
        <p:spPr>
          <a:xfrm>
            <a:off x="1975843" y="4028685"/>
            <a:ext cx="591740" cy="25360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478" tIns="10478" rIns="10478" bIns="10478" numCol="1" spcCol="1270" anchor="ctr" anchorCtr="0">
            <a:noAutofit/>
          </a:bodyPr>
          <a:lstStyle/>
          <a:p>
            <a:pPr algn="ctr" defTabSz="733425">
              <a:lnSpc>
                <a:spcPct val="90000"/>
              </a:lnSpc>
              <a:spcAft>
                <a:spcPct val="35000"/>
              </a:spcAft>
            </a:pPr>
            <a:endParaRPr lang="en-US" sz="1650" dirty="0"/>
          </a:p>
        </p:txBody>
      </p:sp>
      <p:sp>
        <p:nvSpPr>
          <p:cNvPr id="11" name="Text Placeholder 9"/>
          <p:cNvSpPr txBox="1">
            <a:spLocks/>
          </p:cNvSpPr>
          <p:nvPr/>
        </p:nvSpPr>
        <p:spPr>
          <a:xfrm>
            <a:off x="1244601" y="4896528"/>
            <a:ext cx="304800" cy="2222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4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672448-D83B-4A6B-8A64-520CBB503BA3}" type="slidenum">
              <a:rPr lang="en-US" sz="675">
                <a:solidFill>
                  <a:schemeClr val="tx1"/>
                </a:solidFill>
              </a:rPr>
              <a:pPr/>
              <a:t>19</a:t>
            </a:fld>
            <a:endParaRPr lang="en-US" sz="675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2862" r="2862" b="2862"/>
          <a:stretch/>
        </p:blipFill>
        <p:spPr>
          <a:xfrm>
            <a:off x="157079" y="692019"/>
            <a:ext cx="5130799" cy="3882521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9939"/>
            <a:ext cx="8218170" cy="486918"/>
          </a:xfrm>
        </p:spPr>
        <p:txBody>
          <a:bodyPr/>
          <a:lstStyle/>
          <a:p>
            <a:pPr marL="173831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Existing Land Use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587" y="768219"/>
            <a:ext cx="1844442" cy="1500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448" y="768219"/>
            <a:ext cx="1775773" cy="1508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t="11857"/>
          <a:stretch/>
        </p:blipFill>
        <p:spPr>
          <a:xfrm>
            <a:off x="5370587" y="2315768"/>
            <a:ext cx="3661884" cy="18005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18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Mayor’s Introduction</a:t>
            </a:r>
          </a:p>
          <a:p>
            <a:r>
              <a:rPr lang="en-US" dirty="0" smtClean="0"/>
              <a:t>Presentation</a:t>
            </a:r>
          </a:p>
          <a:p>
            <a:r>
              <a:rPr lang="en-US" dirty="0" smtClean="0"/>
              <a:t>Q&amp;A</a:t>
            </a:r>
          </a:p>
          <a:p>
            <a:r>
              <a:rPr lang="en-US" dirty="0" smtClean="0"/>
              <a:t>Group Activities</a:t>
            </a:r>
          </a:p>
          <a:p>
            <a:r>
              <a:rPr lang="en-US" dirty="0" smtClean="0"/>
              <a:t>Wrap-up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451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evron 4"/>
          <p:cNvSpPr/>
          <p:nvPr/>
        </p:nvSpPr>
        <p:spPr>
          <a:xfrm>
            <a:off x="1975843" y="4028685"/>
            <a:ext cx="591740" cy="25360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478" tIns="10478" rIns="10478" bIns="10478" numCol="1" spcCol="1270" anchor="ctr" anchorCtr="0">
            <a:noAutofit/>
          </a:bodyPr>
          <a:lstStyle/>
          <a:p>
            <a:pPr algn="ctr" defTabSz="733425">
              <a:lnSpc>
                <a:spcPct val="90000"/>
              </a:lnSpc>
              <a:spcAft>
                <a:spcPct val="35000"/>
              </a:spcAft>
            </a:pPr>
            <a:endParaRPr lang="en-US" sz="1650" dirty="0"/>
          </a:p>
        </p:txBody>
      </p:sp>
      <p:sp>
        <p:nvSpPr>
          <p:cNvPr id="11" name="Text Placeholder 9"/>
          <p:cNvSpPr txBox="1">
            <a:spLocks/>
          </p:cNvSpPr>
          <p:nvPr/>
        </p:nvSpPr>
        <p:spPr>
          <a:xfrm>
            <a:off x="1244601" y="4896528"/>
            <a:ext cx="304800" cy="2222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4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672448-D83B-4A6B-8A64-520CBB503BA3}" type="slidenum">
              <a:rPr lang="en-US" sz="675">
                <a:solidFill>
                  <a:schemeClr val="tx1"/>
                </a:solidFill>
              </a:rPr>
              <a:pPr/>
              <a:t>20</a:t>
            </a:fld>
            <a:endParaRPr lang="en-US" sz="675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" t="9551" r="4539" b="21386"/>
          <a:stretch/>
        </p:blipFill>
        <p:spPr>
          <a:xfrm>
            <a:off x="0" y="742278"/>
            <a:ext cx="6845245" cy="38542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90916" y="3704358"/>
            <a:ext cx="8566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solidFill>
                  <a:srgbClr val="FF0000"/>
                </a:solidFill>
              </a:rPr>
              <a:t>Not an official zoning map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46772" y="862346"/>
            <a:ext cx="2201584" cy="2186904"/>
            <a:chOff x="6980516" y="871785"/>
            <a:chExt cx="2201584" cy="2186904"/>
          </a:xfrm>
        </p:grpSpPr>
        <p:pic>
          <p:nvPicPr>
            <p:cNvPr id="12" name="Picture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64" t="76686" r="3604" b="9438"/>
            <a:stretch/>
          </p:blipFill>
          <p:spPr>
            <a:xfrm>
              <a:off x="7079446" y="2100343"/>
              <a:ext cx="1984673" cy="958346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29" t="76686" r="25690" b="9438"/>
            <a:stretch/>
          </p:blipFill>
          <p:spPr>
            <a:xfrm>
              <a:off x="7035502" y="1178334"/>
              <a:ext cx="1617085" cy="958346"/>
            </a:xfrm>
            <a:prstGeom prst="rect">
              <a:avLst/>
            </a:prstGeom>
          </p:spPr>
        </p:pic>
        <p:pic>
          <p:nvPicPr>
            <p:cNvPr id="14" name="Picture 13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90" t="72877" r="14786" b="22954"/>
            <a:stretch/>
          </p:blipFill>
          <p:spPr>
            <a:xfrm>
              <a:off x="6980516" y="871785"/>
              <a:ext cx="2201584" cy="250285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646842" y="4099841"/>
            <a:ext cx="3198403" cy="4967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3" t="91316" r="5545" b="3968"/>
          <a:stretch/>
        </p:blipFill>
        <p:spPr>
          <a:xfrm>
            <a:off x="3721100" y="4208554"/>
            <a:ext cx="2990850" cy="288441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9939"/>
            <a:ext cx="8218170" cy="486918"/>
          </a:xfrm>
        </p:spPr>
        <p:txBody>
          <a:bodyPr/>
          <a:lstStyle/>
          <a:p>
            <a:pPr marL="173831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Existing Zoning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162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 txBox="1">
            <a:spLocks/>
          </p:cNvSpPr>
          <p:nvPr/>
        </p:nvSpPr>
        <p:spPr>
          <a:xfrm>
            <a:off x="1883230" y="4921297"/>
            <a:ext cx="304800" cy="2222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4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672448-D83B-4A6B-8A64-520CBB503BA3}" type="slidenum">
              <a:rPr lang="en-US" sz="675">
                <a:solidFill>
                  <a:schemeClr val="tx1"/>
                </a:solidFill>
              </a:rPr>
              <a:pPr/>
              <a:t>21</a:t>
            </a:fld>
            <a:endParaRPr lang="en-US" sz="675" dirty="0">
              <a:solidFill>
                <a:schemeClr val="tx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372013" y="795677"/>
            <a:ext cx="3186109" cy="1793718"/>
            <a:chOff x="436245" y="1633219"/>
            <a:chExt cx="4248145" cy="2391624"/>
          </a:xfrm>
        </p:grpSpPr>
        <p:sp>
          <p:nvSpPr>
            <p:cNvPr id="18" name="Rectangle 17"/>
            <p:cNvSpPr/>
            <p:nvPr/>
          </p:nvSpPr>
          <p:spPr>
            <a:xfrm>
              <a:off x="436245" y="1633219"/>
              <a:ext cx="3630930" cy="23916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6245" y="1633219"/>
              <a:ext cx="3630930" cy="179578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17612"/>
            <a:stretch/>
          </p:blipFill>
          <p:spPr>
            <a:xfrm>
              <a:off x="541867" y="1727374"/>
              <a:ext cx="3430693" cy="140849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36364" y="3446390"/>
              <a:ext cx="4148026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Address:    801 Silver Lane</a:t>
              </a:r>
            </a:p>
            <a:p>
              <a:r>
                <a:rPr lang="en-US" sz="1050" dirty="0"/>
                <a:t>Year Built: </a:t>
              </a:r>
              <a:r>
                <a:rPr lang="en-US" sz="1050" dirty="0" smtClean="0"/>
                <a:t>2008     Size</a:t>
              </a:r>
              <a:r>
                <a:rPr lang="en-US" sz="1050" dirty="0"/>
                <a:t>: 17,000 SF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2769" t="2769" r="2769" b="2769"/>
            <a:stretch/>
          </p:blipFill>
          <p:spPr>
            <a:xfrm>
              <a:off x="615738" y="1781422"/>
              <a:ext cx="464100" cy="55185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41868" y="3094364"/>
              <a:ext cx="34306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Aldi Supermarket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58740" y="2671847"/>
            <a:ext cx="3235327" cy="1793718"/>
            <a:chOff x="436245" y="4080961"/>
            <a:chExt cx="4313769" cy="2391624"/>
          </a:xfrm>
        </p:grpSpPr>
        <p:sp>
          <p:nvSpPr>
            <p:cNvPr id="7" name="Chevron 4"/>
            <p:cNvSpPr/>
            <p:nvPr/>
          </p:nvSpPr>
          <p:spPr>
            <a:xfrm>
              <a:off x="1110457" y="5371580"/>
              <a:ext cx="788987" cy="3381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478" tIns="10478" rIns="10478" bIns="10478" numCol="1" spcCol="1270" anchor="ctr" anchorCtr="0">
              <a:noAutofit/>
            </a:bodyPr>
            <a:lstStyle/>
            <a:p>
              <a:pPr algn="ctr" defTabSz="733425">
                <a:lnSpc>
                  <a:spcPct val="90000"/>
                </a:lnSpc>
                <a:spcAft>
                  <a:spcPct val="35000"/>
                </a:spcAft>
              </a:pPr>
              <a:endParaRPr lang="en-US" sz="165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36245" y="4080961"/>
              <a:ext cx="3630930" cy="23916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36245" y="4080961"/>
              <a:ext cx="3630930" cy="179578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6364" y="5894132"/>
              <a:ext cx="421365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Address:    972 Silver Lane</a:t>
              </a:r>
            </a:p>
            <a:p>
              <a:r>
                <a:rPr lang="en-US" sz="1050" dirty="0"/>
                <a:t>Year Built: </a:t>
              </a:r>
              <a:r>
                <a:rPr lang="en-US" sz="1050" dirty="0" smtClean="0"/>
                <a:t>2012     Size</a:t>
              </a:r>
              <a:r>
                <a:rPr lang="en-US" sz="1050" dirty="0"/>
                <a:t>: 14,500 SF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1868" y="5542106"/>
              <a:ext cx="34306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CVS Pharmacy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6"/>
            <a:srcRect b="8210"/>
            <a:stretch/>
          </p:blipFill>
          <p:spPr>
            <a:xfrm>
              <a:off x="549064" y="4175909"/>
              <a:ext cx="3429000" cy="1399751"/>
            </a:xfrm>
            <a:prstGeom prst="rect">
              <a:avLst/>
            </a:prstGeom>
          </p:spPr>
        </p:pic>
      </p:grpSp>
      <p:pic>
        <p:nvPicPr>
          <p:cNvPr id="1026" name="Picture 2" descr="Image result for CV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39" y="2750212"/>
            <a:ext cx="473667" cy="47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4467861" y="777335"/>
            <a:ext cx="3113245" cy="1793718"/>
            <a:chOff x="4781549" y="1576954"/>
            <a:chExt cx="4150992" cy="2391624"/>
          </a:xfrm>
        </p:grpSpPr>
        <p:sp>
          <p:nvSpPr>
            <p:cNvPr id="50" name="Rectangle 49"/>
            <p:cNvSpPr/>
            <p:nvPr/>
          </p:nvSpPr>
          <p:spPr>
            <a:xfrm>
              <a:off x="4781549" y="1576954"/>
              <a:ext cx="3630930" cy="23916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781549" y="1576954"/>
              <a:ext cx="3630930" cy="179578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881666" y="3390125"/>
              <a:ext cx="4050875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Address:    364 Silver Lane</a:t>
              </a:r>
            </a:p>
            <a:p>
              <a:r>
                <a:rPr lang="en-US" sz="1050" dirty="0"/>
                <a:t>Year Built: </a:t>
              </a:r>
              <a:r>
                <a:rPr lang="en-US" sz="1050" dirty="0" smtClean="0"/>
                <a:t>2009     Size</a:t>
              </a:r>
              <a:r>
                <a:rPr lang="en-US" sz="1050" dirty="0"/>
                <a:t>: 2,400 SF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887172" y="3038099"/>
              <a:ext cx="34306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Dunkin Donuts</a:t>
              </a: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8"/>
            <a:srcRect l="9171" r="9171"/>
            <a:stretch/>
          </p:blipFill>
          <p:spPr>
            <a:xfrm>
              <a:off x="4878699" y="1686640"/>
              <a:ext cx="3432814" cy="1399032"/>
            </a:xfrm>
            <a:prstGeom prst="rect">
              <a:avLst/>
            </a:prstGeom>
          </p:spPr>
        </p:pic>
        <p:pic>
          <p:nvPicPr>
            <p:cNvPr id="1030" name="Picture 6" descr="Image result for dunkin donuts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7" r="19917" b="5245"/>
            <a:stretch/>
          </p:blipFill>
          <p:spPr bwMode="auto">
            <a:xfrm>
              <a:off x="4944324" y="1748969"/>
              <a:ext cx="436938" cy="688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474010" y="2671800"/>
            <a:ext cx="3033713" cy="1793718"/>
            <a:chOff x="4451215" y="2718622"/>
            <a:chExt cx="3033713" cy="1793718"/>
          </a:xfrm>
        </p:grpSpPr>
        <p:sp>
          <p:nvSpPr>
            <p:cNvPr id="43" name="Rectangle 42"/>
            <p:cNvSpPr/>
            <p:nvPr/>
          </p:nvSpPr>
          <p:spPr>
            <a:xfrm>
              <a:off x="4451215" y="2718622"/>
              <a:ext cx="2723198" cy="17937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451215" y="2718622"/>
              <a:ext cx="2723198" cy="134683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26304" y="4078500"/>
              <a:ext cx="295862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Address:    735 Silver Lane</a:t>
              </a:r>
            </a:p>
            <a:p>
              <a:r>
                <a:rPr lang="en-US" sz="1050" dirty="0"/>
                <a:t>Year Built: </a:t>
              </a:r>
              <a:r>
                <a:rPr lang="en-US" sz="1050" dirty="0" smtClean="0"/>
                <a:t>2017     </a:t>
              </a:r>
              <a:r>
                <a:rPr lang="en-US" sz="1050" dirty="0"/>
                <a:t>S</a:t>
              </a:r>
              <a:r>
                <a:rPr lang="en-US" sz="1050" dirty="0" smtClean="0"/>
                <a:t>ize</a:t>
              </a:r>
              <a:r>
                <a:rPr lang="en-US" sz="1050" dirty="0"/>
                <a:t>: 7,500 SF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30432" y="3814481"/>
              <a:ext cx="25730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Dollar General </a:t>
              </a: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31701" y="2789265"/>
              <a:ext cx="2571750" cy="1041452"/>
            </a:xfrm>
            <a:prstGeom prst="rect">
              <a:avLst/>
            </a:prstGeom>
          </p:spPr>
        </p:pic>
        <p:sp>
          <p:nvSpPr>
            <p:cNvPr id="62" name="Freeform 61"/>
            <p:cNvSpPr/>
            <p:nvPr/>
          </p:nvSpPr>
          <p:spPr>
            <a:xfrm>
              <a:off x="5178309" y="2844013"/>
              <a:ext cx="1060730" cy="766763"/>
            </a:xfrm>
            <a:custGeom>
              <a:avLst/>
              <a:gdLst>
                <a:gd name="connsiteX0" fmla="*/ 69850 w 1435100"/>
                <a:gd name="connsiteY0" fmla="*/ 1022350 h 1022350"/>
                <a:gd name="connsiteX1" fmla="*/ 0 w 1435100"/>
                <a:gd name="connsiteY1" fmla="*/ 234950 h 1022350"/>
                <a:gd name="connsiteX2" fmla="*/ 19050 w 1435100"/>
                <a:gd name="connsiteY2" fmla="*/ 171450 h 1022350"/>
                <a:gd name="connsiteX3" fmla="*/ 1212850 w 1435100"/>
                <a:gd name="connsiteY3" fmla="*/ 0 h 1022350"/>
                <a:gd name="connsiteX4" fmla="*/ 1250950 w 1435100"/>
                <a:gd name="connsiteY4" fmla="*/ 25400 h 1022350"/>
                <a:gd name="connsiteX5" fmla="*/ 1282700 w 1435100"/>
                <a:gd name="connsiteY5" fmla="*/ 69850 h 1022350"/>
                <a:gd name="connsiteX6" fmla="*/ 1435100 w 1435100"/>
                <a:gd name="connsiteY6" fmla="*/ 730250 h 1022350"/>
                <a:gd name="connsiteX7" fmla="*/ 1409700 w 1435100"/>
                <a:gd name="connsiteY7" fmla="*/ 736600 h 1022350"/>
                <a:gd name="connsiteX8" fmla="*/ 1352550 w 1435100"/>
                <a:gd name="connsiteY8" fmla="*/ 774700 h 1022350"/>
                <a:gd name="connsiteX9" fmla="*/ 165100 w 1435100"/>
                <a:gd name="connsiteY9" fmla="*/ 1022350 h 1022350"/>
                <a:gd name="connsiteX10" fmla="*/ 69850 w 1435100"/>
                <a:gd name="connsiteY10" fmla="*/ 1022350 h 1022350"/>
                <a:gd name="connsiteX0" fmla="*/ 57944 w 1435100"/>
                <a:gd name="connsiteY0" fmla="*/ 955675 h 1022350"/>
                <a:gd name="connsiteX1" fmla="*/ 0 w 1435100"/>
                <a:gd name="connsiteY1" fmla="*/ 234950 h 1022350"/>
                <a:gd name="connsiteX2" fmla="*/ 19050 w 1435100"/>
                <a:gd name="connsiteY2" fmla="*/ 171450 h 1022350"/>
                <a:gd name="connsiteX3" fmla="*/ 1212850 w 1435100"/>
                <a:gd name="connsiteY3" fmla="*/ 0 h 1022350"/>
                <a:gd name="connsiteX4" fmla="*/ 1250950 w 1435100"/>
                <a:gd name="connsiteY4" fmla="*/ 25400 h 1022350"/>
                <a:gd name="connsiteX5" fmla="*/ 1282700 w 1435100"/>
                <a:gd name="connsiteY5" fmla="*/ 69850 h 1022350"/>
                <a:gd name="connsiteX6" fmla="*/ 1435100 w 1435100"/>
                <a:gd name="connsiteY6" fmla="*/ 730250 h 1022350"/>
                <a:gd name="connsiteX7" fmla="*/ 1409700 w 1435100"/>
                <a:gd name="connsiteY7" fmla="*/ 736600 h 1022350"/>
                <a:gd name="connsiteX8" fmla="*/ 1352550 w 1435100"/>
                <a:gd name="connsiteY8" fmla="*/ 774700 h 1022350"/>
                <a:gd name="connsiteX9" fmla="*/ 165100 w 1435100"/>
                <a:gd name="connsiteY9" fmla="*/ 1022350 h 1022350"/>
                <a:gd name="connsiteX10" fmla="*/ 57944 w 1435100"/>
                <a:gd name="connsiteY10" fmla="*/ 955675 h 1022350"/>
                <a:gd name="connsiteX0" fmla="*/ 57944 w 1435100"/>
                <a:gd name="connsiteY0" fmla="*/ 955675 h 1022350"/>
                <a:gd name="connsiteX1" fmla="*/ 0 w 1435100"/>
                <a:gd name="connsiteY1" fmla="*/ 234950 h 1022350"/>
                <a:gd name="connsiteX2" fmla="*/ 19050 w 1435100"/>
                <a:gd name="connsiteY2" fmla="*/ 171450 h 1022350"/>
                <a:gd name="connsiteX3" fmla="*/ 1212850 w 1435100"/>
                <a:gd name="connsiteY3" fmla="*/ 0 h 1022350"/>
                <a:gd name="connsiteX4" fmla="*/ 1250950 w 1435100"/>
                <a:gd name="connsiteY4" fmla="*/ 25400 h 1022350"/>
                <a:gd name="connsiteX5" fmla="*/ 1282700 w 1435100"/>
                <a:gd name="connsiteY5" fmla="*/ 69850 h 1022350"/>
                <a:gd name="connsiteX6" fmla="*/ 1435100 w 1435100"/>
                <a:gd name="connsiteY6" fmla="*/ 730250 h 1022350"/>
                <a:gd name="connsiteX7" fmla="*/ 1409700 w 1435100"/>
                <a:gd name="connsiteY7" fmla="*/ 736600 h 1022350"/>
                <a:gd name="connsiteX8" fmla="*/ 1352550 w 1435100"/>
                <a:gd name="connsiteY8" fmla="*/ 774700 h 1022350"/>
                <a:gd name="connsiteX9" fmla="*/ 165100 w 1435100"/>
                <a:gd name="connsiteY9" fmla="*/ 1022350 h 1022350"/>
                <a:gd name="connsiteX10" fmla="*/ 57944 w 1435100"/>
                <a:gd name="connsiteY10" fmla="*/ 955675 h 1022350"/>
                <a:gd name="connsiteX0" fmla="*/ 57944 w 1435100"/>
                <a:gd name="connsiteY0" fmla="*/ 955675 h 1022350"/>
                <a:gd name="connsiteX1" fmla="*/ 0 w 1435100"/>
                <a:gd name="connsiteY1" fmla="*/ 234950 h 1022350"/>
                <a:gd name="connsiteX2" fmla="*/ 19050 w 1435100"/>
                <a:gd name="connsiteY2" fmla="*/ 171450 h 1022350"/>
                <a:gd name="connsiteX3" fmla="*/ 1212850 w 1435100"/>
                <a:gd name="connsiteY3" fmla="*/ 0 h 1022350"/>
                <a:gd name="connsiteX4" fmla="*/ 1250950 w 1435100"/>
                <a:gd name="connsiteY4" fmla="*/ 25400 h 1022350"/>
                <a:gd name="connsiteX5" fmla="*/ 1282700 w 1435100"/>
                <a:gd name="connsiteY5" fmla="*/ 69850 h 1022350"/>
                <a:gd name="connsiteX6" fmla="*/ 1435100 w 1435100"/>
                <a:gd name="connsiteY6" fmla="*/ 730250 h 1022350"/>
                <a:gd name="connsiteX7" fmla="*/ 1409700 w 1435100"/>
                <a:gd name="connsiteY7" fmla="*/ 736600 h 1022350"/>
                <a:gd name="connsiteX8" fmla="*/ 1352550 w 1435100"/>
                <a:gd name="connsiteY8" fmla="*/ 774700 h 1022350"/>
                <a:gd name="connsiteX9" fmla="*/ 165100 w 1435100"/>
                <a:gd name="connsiteY9" fmla="*/ 1022350 h 1022350"/>
                <a:gd name="connsiteX10" fmla="*/ 57944 w 1435100"/>
                <a:gd name="connsiteY10" fmla="*/ 955675 h 1022350"/>
                <a:gd name="connsiteX0" fmla="*/ 57944 w 1435100"/>
                <a:gd name="connsiteY0" fmla="*/ 955675 h 1022350"/>
                <a:gd name="connsiteX1" fmla="*/ 0 w 1435100"/>
                <a:gd name="connsiteY1" fmla="*/ 234950 h 1022350"/>
                <a:gd name="connsiteX2" fmla="*/ 19050 w 1435100"/>
                <a:gd name="connsiteY2" fmla="*/ 171450 h 1022350"/>
                <a:gd name="connsiteX3" fmla="*/ 1212850 w 1435100"/>
                <a:gd name="connsiteY3" fmla="*/ 0 h 1022350"/>
                <a:gd name="connsiteX4" fmla="*/ 1250950 w 1435100"/>
                <a:gd name="connsiteY4" fmla="*/ 25400 h 1022350"/>
                <a:gd name="connsiteX5" fmla="*/ 1282700 w 1435100"/>
                <a:gd name="connsiteY5" fmla="*/ 69850 h 1022350"/>
                <a:gd name="connsiteX6" fmla="*/ 1435100 w 1435100"/>
                <a:gd name="connsiteY6" fmla="*/ 730250 h 1022350"/>
                <a:gd name="connsiteX7" fmla="*/ 1409700 w 1435100"/>
                <a:gd name="connsiteY7" fmla="*/ 736600 h 1022350"/>
                <a:gd name="connsiteX8" fmla="*/ 1352550 w 1435100"/>
                <a:gd name="connsiteY8" fmla="*/ 774700 h 1022350"/>
                <a:gd name="connsiteX9" fmla="*/ 165100 w 1435100"/>
                <a:gd name="connsiteY9" fmla="*/ 1022350 h 1022350"/>
                <a:gd name="connsiteX10" fmla="*/ 57944 w 1435100"/>
                <a:gd name="connsiteY10" fmla="*/ 955675 h 1022350"/>
                <a:gd name="connsiteX0" fmla="*/ 57944 w 1435100"/>
                <a:gd name="connsiteY0" fmla="*/ 955675 h 1022350"/>
                <a:gd name="connsiteX1" fmla="*/ 0 w 1435100"/>
                <a:gd name="connsiteY1" fmla="*/ 234950 h 1022350"/>
                <a:gd name="connsiteX2" fmla="*/ 19050 w 1435100"/>
                <a:gd name="connsiteY2" fmla="*/ 171450 h 1022350"/>
                <a:gd name="connsiteX3" fmla="*/ 1212850 w 1435100"/>
                <a:gd name="connsiteY3" fmla="*/ 0 h 1022350"/>
                <a:gd name="connsiteX4" fmla="*/ 1250950 w 1435100"/>
                <a:gd name="connsiteY4" fmla="*/ 25400 h 1022350"/>
                <a:gd name="connsiteX5" fmla="*/ 1282700 w 1435100"/>
                <a:gd name="connsiteY5" fmla="*/ 69850 h 1022350"/>
                <a:gd name="connsiteX6" fmla="*/ 1435100 w 1435100"/>
                <a:gd name="connsiteY6" fmla="*/ 730250 h 1022350"/>
                <a:gd name="connsiteX7" fmla="*/ 1352550 w 1435100"/>
                <a:gd name="connsiteY7" fmla="*/ 774700 h 1022350"/>
                <a:gd name="connsiteX8" fmla="*/ 165100 w 1435100"/>
                <a:gd name="connsiteY8" fmla="*/ 1022350 h 1022350"/>
                <a:gd name="connsiteX9" fmla="*/ 57944 w 1435100"/>
                <a:gd name="connsiteY9" fmla="*/ 955675 h 1022350"/>
                <a:gd name="connsiteX0" fmla="*/ 57944 w 1418431"/>
                <a:gd name="connsiteY0" fmla="*/ 955675 h 1022350"/>
                <a:gd name="connsiteX1" fmla="*/ 0 w 1418431"/>
                <a:gd name="connsiteY1" fmla="*/ 234950 h 1022350"/>
                <a:gd name="connsiteX2" fmla="*/ 19050 w 1418431"/>
                <a:gd name="connsiteY2" fmla="*/ 171450 h 1022350"/>
                <a:gd name="connsiteX3" fmla="*/ 1212850 w 1418431"/>
                <a:gd name="connsiteY3" fmla="*/ 0 h 1022350"/>
                <a:gd name="connsiteX4" fmla="*/ 1250950 w 1418431"/>
                <a:gd name="connsiteY4" fmla="*/ 25400 h 1022350"/>
                <a:gd name="connsiteX5" fmla="*/ 1282700 w 1418431"/>
                <a:gd name="connsiteY5" fmla="*/ 69850 h 1022350"/>
                <a:gd name="connsiteX6" fmla="*/ 1418431 w 1418431"/>
                <a:gd name="connsiteY6" fmla="*/ 687387 h 1022350"/>
                <a:gd name="connsiteX7" fmla="*/ 1352550 w 1418431"/>
                <a:gd name="connsiteY7" fmla="*/ 774700 h 1022350"/>
                <a:gd name="connsiteX8" fmla="*/ 165100 w 1418431"/>
                <a:gd name="connsiteY8" fmla="*/ 1022350 h 1022350"/>
                <a:gd name="connsiteX9" fmla="*/ 57944 w 1418431"/>
                <a:gd name="connsiteY9" fmla="*/ 955675 h 1022350"/>
                <a:gd name="connsiteX0" fmla="*/ 57944 w 1418431"/>
                <a:gd name="connsiteY0" fmla="*/ 955675 h 1022350"/>
                <a:gd name="connsiteX1" fmla="*/ 0 w 1418431"/>
                <a:gd name="connsiteY1" fmla="*/ 234950 h 1022350"/>
                <a:gd name="connsiteX2" fmla="*/ 19050 w 1418431"/>
                <a:gd name="connsiteY2" fmla="*/ 171450 h 1022350"/>
                <a:gd name="connsiteX3" fmla="*/ 1212850 w 1418431"/>
                <a:gd name="connsiteY3" fmla="*/ 0 h 1022350"/>
                <a:gd name="connsiteX4" fmla="*/ 1250950 w 1418431"/>
                <a:gd name="connsiteY4" fmla="*/ 25400 h 1022350"/>
                <a:gd name="connsiteX5" fmla="*/ 1282700 w 1418431"/>
                <a:gd name="connsiteY5" fmla="*/ 69850 h 1022350"/>
                <a:gd name="connsiteX6" fmla="*/ 1418431 w 1418431"/>
                <a:gd name="connsiteY6" fmla="*/ 687387 h 1022350"/>
                <a:gd name="connsiteX7" fmla="*/ 1352550 w 1418431"/>
                <a:gd name="connsiteY7" fmla="*/ 774700 h 1022350"/>
                <a:gd name="connsiteX8" fmla="*/ 165100 w 1418431"/>
                <a:gd name="connsiteY8" fmla="*/ 1022350 h 1022350"/>
                <a:gd name="connsiteX9" fmla="*/ 57944 w 1418431"/>
                <a:gd name="connsiteY9" fmla="*/ 955675 h 1022350"/>
                <a:gd name="connsiteX0" fmla="*/ 57944 w 1418485"/>
                <a:gd name="connsiteY0" fmla="*/ 955675 h 1022350"/>
                <a:gd name="connsiteX1" fmla="*/ 0 w 1418485"/>
                <a:gd name="connsiteY1" fmla="*/ 234950 h 1022350"/>
                <a:gd name="connsiteX2" fmla="*/ 19050 w 1418485"/>
                <a:gd name="connsiteY2" fmla="*/ 171450 h 1022350"/>
                <a:gd name="connsiteX3" fmla="*/ 1212850 w 1418485"/>
                <a:gd name="connsiteY3" fmla="*/ 0 h 1022350"/>
                <a:gd name="connsiteX4" fmla="*/ 1250950 w 1418485"/>
                <a:gd name="connsiteY4" fmla="*/ 25400 h 1022350"/>
                <a:gd name="connsiteX5" fmla="*/ 1282700 w 1418485"/>
                <a:gd name="connsiteY5" fmla="*/ 69850 h 1022350"/>
                <a:gd name="connsiteX6" fmla="*/ 1418431 w 1418485"/>
                <a:gd name="connsiteY6" fmla="*/ 687387 h 1022350"/>
                <a:gd name="connsiteX7" fmla="*/ 1352550 w 1418485"/>
                <a:gd name="connsiteY7" fmla="*/ 774700 h 1022350"/>
                <a:gd name="connsiteX8" fmla="*/ 165100 w 1418485"/>
                <a:gd name="connsiteY8" fmla="*/ 1022350 h 1022350"/>
                <a:gd name="connsiteX9" fmla="*/ 57944 w 1418485"/>
                <a:gd name="connsiteY9" fmla="*/ 955675 h 1022350"/>
                <a:gd name="connsiteX0" fmla="*/ 57944 w 1418564"/>
                <a:gd name="connsiteY0" fmla="*/ 955675 h 1022350"/>
                <a:gd name="connsiteX1" fmla="*/ 0 w 1418564"/>
                <a:gd name="connsiteY1" fmla="*/ 234950 h 1022350"/>
                <a:gd name="connsiteX2" fmla="*/ 19050 w 1418564"/>
                <a:gd name="connsiteY2" fmla="*/ 171450 h 1022350"/>
                <a:gd name="connsiteX3" fmla="*/ 1212850 w 1418564"/>
                <a:gd name="connsiteY3" fmla="*/ 0 h 1022350"/>
                <a:gd name="connsiteX4" fmla="*/ 1250950 w 1418564"/>
                <a:gd name="connsiteY4" fmla="*/ 25400 h 1022350"/>
                <a:gd name="connsiteX5" fmla="*/ 1282700 w 1418564"/>
                <a:gd name="connsiteY5" fmla="*/ 69850 h 1022350"/>
                <a:gd name="connsiteX6" fmla="*/ 1418431 w 1418564"/>
                <a:gd name="connsiteY6" fmla="*/ 687387 h 1022350"/>
                <a:gd name="connsiteX7" fmla="*/ 1352550 w 1418564"/>
                <a:gd name="connsiteY7" fmla="*/ 774700 h 1022350"/>
                <a:gd name="connsiteX8" fmla="*/ 165100 w 1418564"/>
                <a:gd name="connsiteY8" fmla="*/ 1022350 h 1022350"/>
                <a:gd name="connsiteX9" fmla="*/ 57944 w 1418564"/>
                <a:gd name="connsiteY9" fmla="*/ 955675 h 1022350"/>
                <a:gd name="connsiteX0" fmla="*/ 57944 w 1418564"/>
                <a:gd name="connsiteY0" fmla="*/ 955675 h 1022350"/>
                <a:gd name="connsiteX1" fmla="*/ 0 w 1418564"/>
                <a:gd name="connsiteY1" fmla="*/ 234950 h 1022350"/>
                <a:gd name="connsiteX2" fmla="*/ 50006 w 1418564"/>
                <a:gd name="connsiteY2" fmla="*/ 171450 h 1022350"/>
                <a:gd name="connsiteX3" fmla="*/ 1212850 w 1418564"/>
                <a:gd name="connsiteY3" fmla="*/ 0 h 1022350"/>
                <a:gd name="connsiteX4" fmla="*/ 1250950 w 1418564"/>
                <a:gd name="connsiteY4" fmla="*/ 25400 h 1022350"/>
                <a:gd name="connsiteX5" fmla="*/ 1282700 w 1418564"/>
                <a:gd name="connsiteY5" fmla="*/ 69850 h 1022350"/>
                <a:gd name="connsiteX6" fmla="*/ 1418431 w 1418564"/>
                <a:gd name="connsiteY6" fmla="*/ 687387 h 1022350"/>
                <a:gd name="connsiteX7" fmla="*/ 1352550 w 1418564"/>
                <a:gd name="connsiteY7" fmla="*/ 774700 h 1022350"/>
                <a:gd name="connsiteX8" fmla="*/ 165100 w 1418564"/>
                <a:gd name="connsiteY8" fmla="*/ 1022350 h 1022350"/>
                <a:gd name="connsiteX9" fmla="*/ 57944 w 1418564"/>
                <a:gd name="connsiteY9" fmla="*/ 955675 h 1022350"/>
                <a:gd name="connsiteX0" fmla="*/ 53182 w 1413802"/>
                <a:gd name="connsiteY0" fmla="*/ 955675 h 1022350"/>
                <a:gd name="connsiteX1" fmla="*/ 0 w 1413802"/>
                <a:gd name="connsiteY1" fmla="*/ 258762 h 1022350"/>
                <a:gd name="connsiteX2" fmla="*/ 45244 w 1413802"/>
                <a:gd name="connsiteY2" fmla="*/ 171450 h 1022350"/>
                <a:gd name="connsiteX3" fmla="*/ 1208088 w 1413802"/>
                <a:gd name="connsiteY3" fmla="*/ 0 h 1022350"/>
                <a:gd name="connsiteX4" fmla="*/ 1246188 w 1413802"/>
                <a:gd name="connsiteY4" fmla="*/ 25400 h 1022350"/>
                <a:gd name="connsiteX5" fmla="*/ 1277938 w 1413802"/>
                <a:gd name="connsiteY5" fmla="*/ 69850 h 1022350"/>
                <a:gd name="connsiteX6" fmla="*/ 1413669 w 1413802"/>
                <a:gd name="connsiteY6" fmla="*/ 687387 h 1022350"/>
                <a:gd name="connsiteX7" fmla="*/ 1347788 w 1413802"/>
                <a:gd name="connsiteY7" fmla="*/ 774700 h 1022350"/>
                <a:gd name="connsiteX8" fmla="*/ 160338 w 1413802"/>
                <a:gd name="connsiteY8" fmla="*/ 1022350 h 1022350"/>
                <a:gd name="connsiteX9" fmla="*/ 53182 w 1413802"/>
                <a:gd name="connsiteY9" fmla="*/ 955675 h 1022350"/>
                <a:gd name="connsiteX0" fmla="*/ 53500 w 1414120"/>
                <a:gd name="connsiteY0" fmla="*/ 955675 h 1022350"/>
                <a:gd name="connsiteX1" fmla="*/ 318 w 1414120"/>
                <a:gd name="connsiteY1" fmla="*/ 258762 h 1022350"/>
                <a:gd name="connsiteX2" fmla="*/ 45562 w 1414120"/>
                <a:gd name="connsiteY2" fmla="*/ 171450 h 1022350"/>
                <a:gd name="connsiteX3" fmla="*/ 1208406 w 1414120"/>
                <a:gd name="connsiteY3" fmla="*/ 0 h 1022350"/>
                <a:gd name="connsiteX4" fmla="*/ 1246506 w 1414120"/>
                <a:gd name="connsiteY4" fmla="*/ 25400 h 1022350"/>
                <a:gd name="connsiteX5" fmla="*/ 1278256 w 1414120"/>
                <a:gd name="connsiteY5" fmla="*/ 69850 h 1022350"/>
                <a:gd name="connsiteX6" fmla="*/ 1413987 w 1414120"/>
                <a:gd name="connsiteY6" fmla="*/ 687387 h 1022350"/>
                <a:gd name="connsiteX7" fmla="*/ 1348106 w 1414120"/>
                <a:gd name="connsiteY7" fmla="*/ 774700 h 1022350"/>
                <a:gd name="connsiteX8" fmla="*/ 160656 w 1414120"/>
                <a:gd name="connsiteY8" fmla="*/ 1022350 h 1022350"/>
                <a:gd name="connsiteX9" fmla="*/ 53500 w 1414120"/>
                <a:gd name="connsiteY9" fmla="*/ 955675 h 1022350"/>
                <a:gd name="connsiteX0" fmla="*/ 53686 w 1414306"/>
                <a:gd name="connsiteY0" fmla="*/ 955675 h 1022350"/>
                <a:gd name="connsiteX1" fmla="*/ 504 w 1414306"/>
                <a:gd name="connsiteY1" fmla="*/ 258762 h 1022350"/>
                <a:gd name="connsiteX2" fmla="*/ 45748 w 1414306"/>
                <a:gd name="connsiteY2" fmla="*/ 171450 h 1022350"/>
                <a:gd name="connsiteX3" fmla="*/ 1208592 w 1414306"/>
                <a:gd name="connsiteY3" fmla="*/ 0 h 1022350"/>
                <a:gd name="connsiteX4" fmla="*/ 1246692 w 1414306"/>
                <a:gd name="connsiteY4" fmla="*/ 25400 h 1022350"/>
                <a:gd name="connsiteX5" fmla="*/ 1278442 w 1414306"/>
                <a:gd name="connsiteY5" fmla="*/ 69850 h 1022350"/>
                <a:gd name="connsiteX6" fmla="*/ 1414173 w 1414306"/>
                <a:gd name="connsiteY6" fmla="*/ 687387 h 1022350"/>
                <a:gd name="connsiteX7" fmla="*/ 1348292 w 1414306"/>
                <a:gd name="connsiteY7" fmla="*/ 774700 h 1022350"/>
                <a:gd name="connsiteX8" fmla="*/ 160842 w 1414306"/>
                <a:gd name="connsiteY8" fmla="*/ 1022350 h 1022350"/>
                <a:gd name="connsiteX9" fmla="*/ 53686 w 1414306"/>
                <a:gd name="connsiteY9" fmla="*/ 955675 h 1022350"/>
                <a:gd name="connsiteX0" fmla="*/ 53686 w 1414306"/>
                <a:gd name="connsiteY0" fmla="*/ 955675 h 1022350"/>
                <a:gd name="connsiteX1" fmla="*/ 504 w 1414306"/>
                <a:gd name="connsiteY1" fmla="*/ 258762 h 1022350"/>
                <a:gd name="connsiteX2" fmla="*/ 45748 w 1414306"/>
                <a:gd name="connsiteY2" fmla="*/ 171450 h 1022350"/>
                <a:gd name="connsiteX3" fmla="*/ 1208592 w 1414306"/>
                <a:gd name="connsiteY3" fmla="*/ 0 h 1022350"/>
                <a:gd name="connsiteX4" fmla="*/ 1278442 w 1414306"/>
                <a:gd name="connsiteY4" fmla="*/ 69850 h 1022350"/>
                <a:gd name="connsiteX5" fmla="*/ 1414173 w 1414306"/>
                <a:gd name="connsiteY5" fmla="*/ 687387 h 1022350"/>
                <a:gd name="connsiteX6" fmla="*/ 1348292 w 1414306"/>
                <a:gd name="connsiteY6" fmla="*/ 774700 h 1022350"/>
                <a:gd name="connsiteX7" fmla="*/ 160842 w 1414306"/>
                <a:gd name="connsiteY7" fmla="*/ 1022350 h 1022350"/>
                <a:gd name="connsiteX8" fmla="*/ 53686 w 1414306"/>
                <a:gd name="connsiteY8" fmla="*/ 955675 h 1022350"/>
                <a:gd name="connsiteX0" fmla="*/ 53686 w 1414306"/>
                <a:gd name="connsiteY0" fmla="*/ 955675 h 1022350"/>
                <a:gd name="connsiteX1" fmla="*/ 504 w 1414306"/>
                <a:gd name="connsiteY1" fmla="*/ 258762 h 1022350"/>
                <a:gd name="connsiteX2" fmla="*/ 45748 w 1414306"/>
                <a:gd name="connsiteY2" fmla="*/ 171450 h 1022350"/>
                <a:gd name="connsiteX3" fmla="*/ 1208592 w 1414306"/>
                <a:gd name="connsiteY3" fmla="*/ 0 h 1022350"/>
                <a:gd name="connsiteX4" fmla="*/ 1278442 w 1414306"/>
                <a:gd name="connsiteY4" fmla="*/ 69850 h 1022350"/>
                <a:gd name="connsiteX5" fmla="*/ 1414173 w 1414306"/>
                <a:gd name="connsiteY5" fmla="*/ 687387 h 1022350"/>
                <a:gd name="connsiteX6" fmla="*/ 1348292 w 1414306"/>
                <a:gd name="connsiteY6" fmla="*/ 774700 h 1022350"/>
                <a:gd name="connsiteX7" fmla="*/ 160842 w 1414306"/>
                <a:gd name="connsiteY7" fmla="*/ 1022350 h 1022350"/>
                <a:gd name="connsiteX8" fmla="*/ 53686 w 1414306"/>
                <a:gd name="connsiteY8" fmla="*/ 955675 h 1022350"/>
                <a:gd name="connsiteX0" fmla="*/ 53686 w 1414306"/>
                <a:gd name="connsiteY0" fmla="*/ 955675 h 1022350"/>
                <a:gd name="connsiteX1" fmla="*/ 504 w 1414306"/>
                <a:gd name="connsiteY1" fmla="*/ 258762 h 1022350"/>
                <a:gd name="connsiteX2" fmla="*/ 45748 w 1414306"/>
                <a:gd name="connsiteY2" fmla="*/ 171450 h 1022350"/>
                <a:gd name="connsiteX3" fmla="*/ 1208592 w 1414306"/>
                <a:gd name="connsiteY3" fmla="*/ 0 h 1022350"/>
                <a:gd name="connsiteX4" fmla="*/ 1278442 w 1414306"/>
                <a:gd name="connsiteY4" fmla="*/ 69850 h 1022350"/>
                <a:gd name="connsiteX5" fmla="*/ 1414173 w 1414306"/>
                <a:gd name="connsiteY5" fmla="*/ 687387 h 1022350"/>
                <a:gd name="connsiteX6" fmla="*/ 1348292 w 1414306"/>
                <a:gd name="connsiteY6" fmla="*/ 774700 h 1022350"/>
                <a:gd name="connsiteX7" fmla="*/ 160842 w 1414306"/>
                <a:gd name="connsiteY7" fmla="*/ 1022350 h 1022350"/>
                <a:gd name="connsiteX8" fmla="*/ 53686 w 1414306"/>
                <a:gd name="connsiteY8" fmla="*/ 955675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4306" h="1022350">
                  <a:moveTo>
                    <a:pt x="53686" y="955675"/>
                  </a:moveTo>
                  <a:lnTo>
                    <a:pt x="504" y="258762"/>
                  </a:lnTo>
                  <a:cubicBezTo>
                    <a:pt x="-3465" y="198701"/>
                    <a:pt x="16380" y="191029"/>
                    <a:pt x="45748" y="171450"/>
                  </a:cubicBezTo>
                  <a:lnTo>
                    <a:pt x="1208592" y="0"/>
                  </a:lnTo>
                  <a:cubicBezTo>
                    <a:pt x="1253306" y="13758"/>
                    <a:pt x="1255159" y="17992"/>
                    <a:pt x="1278442" y="69850"/>
                  </a:cubicBezTo>
                  <a:lnTo>
                    <a:pt x="1414173" y="687387"/>
                  </a:lnTo>
                  <a:cubicBezTo>
                    <a:pt x="1416025" y="752210"/>
                    <a:pt x="1398827" y="762265"/>
                    <a:pt x="1348292" y="774700"/>
                  </a:cubicBezTo>
                  <a:lnTo>
                    <a:pt x="160842" y="1022350"/>
                  </a:lnTo>
                  <a:cubicBezTo>
                    <a:pt x="106073" y="1021556"/>
                    <a:pt x="79880" y="1023143"/>
                    <a:pt x="53686" y="955675"/>
                  </a:cubicBezTo>
                  <a:close/>
                </a:path>
              </a:pathLst>
            </a:custGeom>
            <a:solidFill>
              <a:srgbClr val="F2D62E">
                <a:alpha val="40000"/>
              </a:srgb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63653" y="2819812"/>
              <a:ext cx="603591" cy="286559"/>
            </a:xfrm>
            <a:prstGeom prst="rect">
              <a:avLst/>
            </a:prstGeom>
          </p:spPr>
        </p:pic>
      </p:grpSp>
      <p:sp>
        <p:nvSpPr>
          <p:cNvPr id="3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9939"/>
            <a:ext cx="8218170" cy="486918"/>
          </a:xfrm>
        </p:spPr>
        <p:txBody>
          <a:bodyPr/>
          <a:lstStyle/>
          <a:p>
            <a:pPr marL="173831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Land Use: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Recent Developments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46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 txBox="1">
            <a:spLocks/>
          </p:cNvSpPr>
          <p:nvPr/>
        </p:nvSpPr>
        <p:spPr>
          <a:xfrm>
            <a:off x="987426" y="4639353"/>
            <a:ext cx="304800" cy="2222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4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672448-D83B-4A6B-8A64-520CBB503BA3}" type="slidenum">
              <a:rPr lang="en-US" sz="675">
                <a:solidFill>
                  <a:schemeClr val="tx1"/>
                </a:solidFill>
              </a:rPr>
              <a:pPr/>
              <a:t>22</a:t>
            </a:fld>
            <a:endParaRPr lang="en-US" sz="675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26991" y="782665"/>
            <a:ext cx="6340634" cy="3688869"/>
            <a:chOff x="1326991" y="782665"/>
            <a:chExt cx="6340634" cy="3688869"/>
          </a:xfrm>
        </p:grpSpPr>
        <p:sp>
          <p:nvSpPr>
            <p:cNvPr id="54" name="Rectangle 53"/>
            <p:cNvSpPr/>
            <p:nvPr/>
          </p:nvSpPr>
          <p:spPr>
            <a:xfrm>
              <a:off x="4471985" y="782666"/>
              <a:ext cx="2911793" cy="17937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471985" y="782665"/>
              <a:ext cx="2911791" cy="134683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358740" y="782666"/>
              <a:ext cx="2789713" cy="17937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58741" y="782665"/>
              <a:ext cx="2789712" cy="134683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33829" y="2142544"/>
              <a:ext cx="271462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Parcel Size: </a:t>
              </a:r>
              <a:r>
                <a:rPr lang="en-US" sz="1050" b="0" dirty="0"/>
                <a:t>1.9 acres</a:t>
              </a:r>
              <a:r>
                <a:rPr lang="en-US" sz="1050" dirty="0"/>
                <a:t>	Zoning: </a:t>
              </a:r>
              <a:r>
                <a:rPr lang="en-US" sz="1050" b="0" dirty="0"/>
                <a:t>B2</a:t>
              </a:r>
            </a:p>
            <a:p>
              <a:r>
                <a:rPr lang="en-US" sz="1050" dirty="0"/>
                <a:t>Constraints: </a:t>
              </a:r>
              <a:r>
                <a:rPr lang="en-US" sz="1050" b="0" dirty="0"/>
                <a:t>Sewer easement, </a:t>
              </a:r>
              <a:r>
                <a:rPr lang="en-US" sz="1050" b="0" dirty="0" smtClean="0"/>
                <a:t>access</a:t>
              </a:r>
              <a:endParaRPr lang="en-US" sz="1050" b="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58741" y="1869000"/>
              <a:ext cx="278971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249-257 Silver </a:t>
              </a:r>
              <a:r>
                <a:rPr lang="en-US" sz="1500" dirty="0" smtClean="0">
                  <a:solidFill>
                    <a:schemeClr val="bg1"/>
                  </a:solidFill>
                </a:rPr>
                <a:t>Lane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471986" y="2677816"/>
              <a:ext cx="2911793" cy="17937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471986" y="2677816"/>
              <a:ext cx="2911791" cy="134683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47076" y="4037694"/>
              <a:ext cx="303403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Parcel </a:t>
              </a:r>
              <a:r>
                <a:rPr lang="en-US" sz="1050" dirty="0" smtClean="0"/>
                <a:t>Size: </a:t>
              </a:r>
              <a:r>
                <a:rPr lang="en-US" sz="1050" b="0" dirty="0" smtClean="0"/>
                <a:t>6.8 </a:t>
              </a:r>
              <a:r>
                <a:rPr lang="en-US" sz="1050" b="0" dirty="0"/>
                <a:t>acres</a:t>
              </a:r>
              <a:r>
                <a:rPr lang="en-US" sz="1050" dirty="0"/>
                <a:t>	Zoning: </a:t>
              </a:r>
              <a:r>
                <a:rPr lang="en-US" sz="1050" b="0" dirty="0"/>
                <a:t>DDD1</a:t>
              </a:r>
            </a:p>
            <a:p>
              <a:r>
                <a:rPr lang="en-US" sz="1050" b="0" dirty="0"/>
                <a:t>Part of Rentschler Field Master Plan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51204" y="3764150"/>
              <a:ext cx="26439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Pratt &amp; Whitney Gateway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326991" y="2677816"/>
              <a:ext cx="2821463" cy="17937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362868" y="2677209"/>
              <a:ext cx="2785586" cy="134683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442085" y="3763543"/>
              <a:ext cx="25730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825 Silver Lane</a:t>
              </a:r>
            </a:p>
          </p:txBody>
        </p:sp>
        <p:sp>
          <p:nvSpPr>
            <p:cNvPr id="52" name="Chevron 4"/>
            <p:cNvSpPr/>
            <p:nvPr/>
          </p:nvSpPr>
          <p:spPr>
            <a:xfrm>
              <a:off x="4977646" y="1750630"/>
              <a:ext cx="591740" cy="2536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478" tIns="10478" rIns="10478" bIns="10478" numCol="1" spcCol="1270" anchor="ctr" anchorCtr="0">
              <a:noAutofit/>
            </a:bodyPr>
            <a:lstStyle/>
            <a:p>
              <a:pPr algn="ctr" defTabSz="733425">
                <a:lnSpc>
                  <a:spcPct val="90000"/>
                </a:lnSpc>
                <a:spcAft>
                  <a:spcPct val="35000"/>
                </a:spcAft>
              </a:pPr>
              <a:endParaRPr lang="en-US" sz="165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547075" y="2142544"/>
              <a:ext cx="283670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Parcel Size: </a:t>
              </a:r>
              <a:r>
                <a:rPr lang="en-US" sz="1050" b="0" dirty="0"/>
                <a:t>17.0 acres	Zoning</a:t>
              </a:r>
              <a:r>
                <a:rPr lang="en-US" sz="1050" dirty="0"/>
                <a:t>: </a:t>
              </a:r>
              <a:r>
                <a:rPr lang="en-US" sz="1050" b="0" dirty="0"/>
                <a:t>B6</a:t>
              </a:r>
            </a:p>
            <a:p>
              <a:r>
                <a:rPr lang="en-US" sz="1050" dirty="0"/>
                <a:t>Constraints: </a:t>
              </a:r>
              <a:r>
                <a:rPr lang="en-US" sz="1050" b="0" dirty="0"/>
                <a:t>Wetlands 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471986" y="1869000"/>
              <a:ext cx="319563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675-711 Silver Lane 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6943" r="6943"/>
            <a:stretch/>
          </p:blipFill>
          <p:spPr>
            <a:xfrm>
              <a:off x="1383938" y="818857"/>
              <a:ext cx="2631167" cy="108491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6363" r="6363"/>
            <a:stretch/>
          </p:blipFill>
          <p:spPr>
            <a:xfrm>
              <a:off x="1428587" y="2719625"/>
              <a:ext cx="2646047" cy="1069231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433829" y="4050067"/>
              <a:ext cx="300228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Parcel Size: </a:t>
              </a:r>
              <a:r>
                <a:rPr lang="en-US" sz="1050" b="0" dirty="0"/>
                <a:t>35.2 acres	</a:t>
              </a:r>
              <a:r>
                <a:rPr lang="en-US" sz="1050" dirty="0"/>
                <a:t>Zoning</a:t>
              </a:r>
              <a:r>
                <a:rPr lang="en-US" sz="1050" b="0" dirty="0"/>
                <a:t>: B6</a:t>
              </a:r>
            </a:p>
            <a:p>
              <a:r>
                <a:rPr lang="en-US" sz="1050" dirty="0"/>
                <a:t>Constraints: </a:t>
              </a:r>
              <a:r>
                <a:rPr lang="en-US" sz="1050" b="0" dirty="0"/>
                <a:t>Wetlands</a:t>
              </a:r>
              <a:r>
                <a:rPr lang="en-US" sz="1050" dirty="0"/>
                <a:t>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t="8725"/>
            <a:stretch/>
          </p:blipFill>
          <p:spPr>
            <a:xfrm>
              <a:off x="4592561" y="818856"/>
              <a:ext cx="2643982" cy="1084910"/>
            </a:xfrm>
            <a:prstGeom prst="rect">
              <a:avLst/>
            </a:prstGeom>
          </p:spPr>
        </p:pic>
        <p:sp>
          <p:nvSpPr>
            <p:cNvPr id="2" name="Freeform 1"/>
            <p:cNvSpPr/>
            <p:nvPr/>
          </p:nvSpPr>
          <p:spPr>
            <a:xfrm>
              <a:off x="1981200" y="1200150"/>
              <a:ext cx="1514475" cy="576263"/>
            </a:xfrm>
            <a:custGeom>
              <a:avLst/>
              <a:gdLst>
                <a:gd name="connsiteX0" fmla="*/ 558800 w 2019300"/>
                <a:gd name="connsiteY0" fmla="*/ 0 h 768350"/>
                <a:gd name="connsiteX1" fmla="*/ 2012950 w 2019300"/>
                <a:gd name="connsiteY1" fmla="*/ 31750 h 768350"/>
                <a:gd name="connsiteX2" fmla="*/ 2019300 w 2019300"/>
                <a:gd name="connsiteY2" fmla="*/ 768350 h 768350"/>
                <a:gd name="connsiteX3" fmla="*/ 0 w 2019300"/>
                <a:gd name="connsiteY3" fmla="*/ 762000 h 768350"/>
                <a:gd name="connsiteX4" fmla="*/ 31750 w 2019300"/>
                <a:gd name="connsiteY4" fmla="*/ 527050 h 768350"/>
                <a:gd name="connsiteX5" fmla="*/ 476250 w 2019300"/>
                <a:gd name="connsiteY5" fmla="*/ 558800 h 768350"/>
                <a:gd name="connsiteX6" fmla="*/ 558800 w 2019300"/>
                <a:gd name="connsiteY6" fmla="*/ 0 h 768350"/>
                <a:gd name="connsiteX0" fmla="*/ 558800 w 2019300"/>
                <a:gd name="connsiteY0" fmla="*/ 0 h 768350"/>
                <a:gd name="connsiteX1" fmla="*/ 2012950 w 2019300"/>
                <a:gd name="connsiteY1" fmla="*/ 31750 h 768350"/>
                <a:gd name="connsiteX2" fmla="*/ 2019300 w 2019300"/>
                <a:gd name="connsiteY2" fmla="*/ 768350 h 768350"/>
                <a:gd name="connsiteX3" fmla="*/ 0 w 2019300"/>
                <a:gd name="connsiteY3" fmla="*/ 762000 h 768350"/>
                <a:gd name="connsiteX4" fmla="*/ 31750 w 2019300"/>
                <a:gd name="connsiteY4" fmla="*/ 527050 h 768350"/>
                <a:gd name="connsiteX5" fmla="*/ 533400 w 2019300"/>
                <a:gd name="connsiteY5" fmla="*/ 527050 h 768350"/>
                <a:gd name="connsiteX6" fmla="*/ 558800 w 2019300"/>
                <a:gd name="connsiteY6" fmla="*/ 0 h 76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9300" h="768350">
                  <a:moveTo>
                    <a:pt x="558800" y="0"/>
                  </a:moveTo>
                  <a:lnTo>
                    <a:pt x="2012950" y="31750"/>
                  </a:lnTo>
                  <a:cubicBezTo>
                    <a:pt x="2015067" y="277283"/>
                    <a:pt x="2017183" y="522817"/>
                    <a:pt x="2019300" y="768350"/>
                  </a:cubicBezTo>
                  <a:lnTo>
                    <a:pt x="0" y="762000"/>
                  </a:lnTo>
                  <a:lnTo>
                    <a:pt x="31750" y="527050"/>
                  </a:lnTo>
                  <a:lnTo>
                    <a:pt x="533400" y="52705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00B050">
                <a:alpha val="30196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4" name="Freeform 3"/>
            <p:cNvSpPr/>
            <p:nvPr/>
          </p:nvSpPr>
          <p:spPr>
            <a:xfrm>
              <a:off x="1823085" y="2897505"/>
              <a:ext cx="884396" cy="782955"/>
            </a:xfrm>
            <a:custGeom>
              <a:avLst/>
              <a:gdLst>
                <a:gd name="connsiteX0" fmla="*/ 7620 w 1828800"/>
                <a:gd name="connsiteY0" fmla="*/ 1043940 h 1104900"/>
                <a:gd name="connsiteX1" fmla="*/ 7620 w 1828800"/>
                <a:gd name="connsiteY1" fmla="*/ 1043940 h 1104900"/>
                <a:gd name="connsiteX2" fmla="*/ 0 w 1828800"/>
                <a:gd name="connsiteY2" fmla="*/ 960120 h 1104900"/>
                <a:gd name="connsiteX3" fmla="*/ 91440 w 1828800"/>
                <a:gd name="connsiteY3" fmla="*/ 381000 h 1104900"/>
                <a:gd name="connsiteX4" fmla="*/ 594360 w 1828800"/>
                <a:gd name="connsiteY4" fmla="*/ 373380 h 1104900"/>
                <a:gd name="connsiteX5" fmla="*/ 594360 w 1828800"/>
                <a:gd name="connsiteY5" fmla="*/ 0 h 1104900"/>
                <a:gd name="connsiteX6" fmla="*/ 1798320 w 1828800"/>
                <a:gd name="connsiteY6" fmla="*/ 30480 h 1104900"/>
                <a:gd name="connsiteX7" fmla="*/ 1828800 w 1828800"/>
                <a:gd name="connsiteY7" fmla="*/ 1104900 h 1104900"/>
                <a:gd name="connsiteX8" fmla="*/ 7620 w 1828800"/>
                <a:gd name="connsiteY8" fmla="*/ 1043940 h 1104900"/>
                <a:gd name="connsiteX0" fmla="*/ 7620 w 1828800"/>
                <a:gd name="connsiteY0" fmla="*/ 1043940 h 1043940"/>
                <a:gd name="connsiteX1" fmla="*/ 7620 w 1828800"/>
                <a:gd name="connsiteY1" fmla="*/ 1043940 h 1043940"/>
                <a:gd name="connsiteX2" fmla="*/ 0 w 1828800"/>
                <a:gd name="connsiteY2" fmla="*/ 960120 h 1043940"/>
                <a:gd name="connsiteX3" fmla="*/ 91440 w 1828800"/>
                <a:gd name="connsiteY3" fmla="*/ 381000 h 1043940"/>
                <a:gd name="connsiteX4" fmla="*/ 594360 w 1828800"/>
                <a:gd name="connsiteY4" fmla="*/ 373380 h 1043940"/>
                <a:gd name="connsiteX5" fmla="*/ 594360 w 1828800"/>
                <a:gd name="connsiteY5" fmla="*/ 0 h 1043940"/>
                <a:gd name="connsiteX6" fmla="*/ 1798320 w 1828800"/>
                <a:gd name="connsiteY6" fmla="*/ 30480 h 1043940"/>
                <a:gd name="connsiteX7" fmla="*/ 1828800 w 1828800"/>
                <a:gd name="connsiteY7" fmla="*/ 1043940 h 1043940"/>
                <a:gd name="connsiteX8" fmla="*/ 7620 w 1828800"/>
                <a:gd name="connsiteY8" fmla="*/ 1043940 h 1043940"/>
                <a:gd name="connsiteX0" fmla="*/ 7620 w 1821180"/>
                <a:gd name="connsiteY0" fmla="*/ 1043940 h 1043940"/>
                <a:gd name="connsiteX1" fmla="*/ 7620 w 1821180"/>
                <a:gd name="connsiteY1" fmla="*/ 1043940 h 1043940"/>
                <a:gd name="connsiteX2" fmla="*/ 0 w 1821180"/>
                <a:gd name="connsiteY2" fmla="*/ 960120 h 1043940"/>
                <a:gd name="connsiteX3" fmla="*/ 91440 w 1821180"/>
                <a:gd name="connsiteY3" fmla="*/ 381000 h 1043940"/>
                <a:gd name="connsiteX4" fmla="*/ 594360 w 1821180"/>
                <a:gd name="connsiteY4" fmla="*/ 373380 h 1043940"/>
                <a:gd name="connsiteX5" fmla="*/ 594360 w 1821180"/>
                <a:gd name="connsiteY5" fmla="*/ 0 h 1043940"/>
                <a:gd name="connsiteX6" fmla="*/ 1798320 w 1821180"/>
                <a:gd name="connsiteY6" fmla="*/ 30480 h 1043940"/>
                <a:gd name="connsiteX7" fmla="*/ 1821180 w 1821180"/>
                <a:gd name="connsiteY7" fmla="*/ 1021080 h 1043940"/>
                <a:gd name="connsiteX8" fmla="*/ 7620 w 1821180"/>
                <a:gd name="connsiteY8" fmla="*/ 1043940 h 1043940"/>
                <a:gd name="connsiteX0" fmla="*/ 7620 w 1821180"/>
                <a:gd name="connsiteY0" fmla="*/ 1043940 h 1043940"/>
                <a:gd name="connsiteX1" fmla="*/ 7620 w 1821180"/>
                <a:gd name="connsiteY1" fmla="*/ 1043940 h 1043940"/>
                <a:gd name="connsiteX2" fmla="*/ 0 w 1821180"/>
                <a:gd name="connsiteY2" fmla="*/ 960120 h 1043940"/>
                <a:gd name="connsiteX3" fmla="*/ 91440 w 1821180"/>
                <a:gd name="connsiteY3" fmla="*/ 381000 h 1043940"/>
                <a:gd name="connsiteX4" fmla="*/ 594360 w 1821180"/>
                <a:gd name="connsiteY4" fmla="*/ 405130 h 1043940"/>
                <a:gd name="connsiteX5" fmla="*/ 594360 w 1821180"/>
                <a:gd name="connsiteY5" fmla="*/ 0 h 1043940"/>
                <a:gd name="connsiteX6" fmla="*/ 1798320 w 1821180"/>
                <a:gd name="connsiteY6" fmla="*/ 30480 h 1043940"/>
                <a:gd name="connsiteX7" fmla="*/ 1821180 w 1821180"/>
                <a:gd name="connsiteY7" fmla="*/ 1021080 h 1043940"/>
                <a:gd name="connsiteX8" fmla="*/ 7620 w 1821180"/>
                <a:gd name="connsiteY8" fmla="*/ 1043940 h 1043940"/>
                <a:gd name="connsiteX0" fmla="*/ 7620 w 1821180"/>
                <a:gd name="connsiteY0" fmla="*/ 1043940 h 1043940"/>
                <a:gd name="connsiteX1" fmla="*/ 7620 w 1821180"/>
                <a:gd name="connsiteY1" fmla="*/ 1043940 h 1043940"/>
                <a:gd name="connsiteX2" fmla="*/ 0 w 1821180"/>
                <a:gd name="connsiteY2" fmla="*/ 960120 h 1043940"/>
                <a:gd name="connsiteX3" fmla="*/ 91440 w 1821180"/>
                <a:gd name="connsiteY3" fmla="*/ 381000 h 1043940"/>
                <a:gd name="connsiteX4" fmla="*/ 588010 w 1821180"/>
                <a:gd name="connsiteY4" fmla="*/ 379730 h 1043940"/>
                <a:gd name="connsiteX5" fmla="*/ 594360 w 1821180"/>
                <a:gd name="connsiteY5" fmla="*/ 0 h 1043940"/>
                <a:gd name="connsiteX6" fmla="*/ 1798320 w 1821180"/>
                <a:gd name="connsiteY6" fmla="*/ 30480 h 1043940"/>
                <a:gd name="connsiteX7" fmla="*/ 1821180 w 1821180"/>
                <a:gd name="connsiteY7" fmla="*/ 1021080 h 1043940"/>
                <a:gd name="connsiteX8" fmla="*/ 7620 w 1821180"/>
                <a:gd name="connsiteY8" fmla="*/ 1043940 h 1043940"/>
                <a:gd name="connsiteX0" fmla="*/ 7620 w 1798320"/>
                <a:gd name="connsiteY0" fmla="*/ 1043940 h 1043940"/>
                <a:gd name="connsiteX1" fmla="*/ 7620 w 1798320"/>
                <a:gd name="connsiteY1" fmla="*/ 1043940 h 1043940"/>
                <a:gd name="connsiteX2" fmla="*/ 0 w 1798320"/>
                <a:gd name="connsiteY2" fmla="*/ 960120 h 1043940"/>
                <a:gd name="connsiteX3" fmla="*/ 91440 w 1798320"/>
                <a:gd name="connsiteY3" fmla="*/ 381000 h 1043940"/>
                <a:gd name="connsiteX4" fmla="*/ 588010 w 1798320"/>
                <a:gd name="connsiteY4" fmla="*/ 379730 h 1043940"/>
                <a:gd name="connsiteX5" fmla="*/ 594360 w 1798320"/>
                <a:gd name="connsiteY5" fmla="*/ 0 h 1043940"/>
                <a:gd name="connsiteX6" fmla="*/ 1798320 w 1798320"/>
                <a:gd name="connsiteY6" fmla="*/ 30480 h 1043940"/>
                <a:gd name="connsiteX7" fmla="*/ 1144905 w 1798320"/>
                <a:gd name="connsiteY7" fmla="*/ 1021080 h 1043940"/>
                <a:gd name="connsiteX8" fmla="*/ 7620 w 1798320"/>
                <a:gd name="connsiteY8" fmla="*/ 1043940 h 1043940"/>
                <a:gd name="connsiteX0" fmla="*/ 7620 w 1179195"/>
                <a:gd name="connsiteY0" fmla="*/ 1043940 h 1043940"/>
                <a:gd name="connsiteX1" fmla="*/ 7620 w 1179195"/>
                <a:gd name="connsiteY1" fmla="*/ 1043940 h 1043940"/>
                <a:gd name="connsiteX2" fmla="*/ 0 w 1179195"/>
                <a:gd name="connsiteY2" fmla="*/ 960120 h 1043940"/>
                <a:gd name="connsiteX3" fmla="*/ 91440 w 1179195"/>
                <a:gd name="connsiteY3" fmla="*/ 381000 h 1043940"/>
                <a:gd name="connsiteX4" fmla="*/ 588010 w 1179195"/>
                <a:gd name="connsiteY4" fmla="*/ 379730 h 1043940"/>
                <a:gd name="connsiteX5" fmla="*/ 594360 w 1179195"/>
                <a:gd name="connsiteY5" fmla="*/ 0 h 1043940"/>
                <a:gd name="connsiteX6" fmla="*/ 1179195 w 1179195"/>
                <a:gd name="connsiteY6" fmla="*/ 30480 h 1043940"/>
                <a:gd name="connsiteX7" fmla="*/ 1144905 w 1179195"/>
                <a:gd name="connsiteY7" fmla="*/ 1021080 h 1043940"/>
                <a:gd name="connsiteX8" fmla="*/ 7620 w 1179195"/>
                <a:gd name="connsiteY8" fmla="*/ 1043940 h 104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9195" h="1043940">
                  <a:moveTo>
                    <a:pt x="7620" y="1043940"/>
                  </a:moveTo>
                  <a:lnTo>
                    <a:pt x="7620" y="1043940"/>
                  </a:lnTo>
                  <a:lnTo>
                    <a:pt x="0" y="960120"/>
                  </a:lnTo>
                  <a:lnTo>
                    <a:pt x="91440" y="381000"/>
                  </a:lnTo>
                  <a:lnTo>
                    <a:pt x="588010" y="379730"/>
                  </a:lnTo>
                  <a:lnTo>
                    <a:pt x="594360" y="0"/>
                  </a:lnTo>
                  <a:lnTo>
                    <a:pt x="1179195" y="30480"/>
                  </a:lnTo>
                  <a:lnTo>
                    <a:pt x="1144905" y="1021080"/>
                  </a:lnTo>
                  <a:lnTo>
                    <a:pt x="7620" y="1043940"/>
                  </a:lnTo>
                  <a:close/>
                </a:path>
              </a:pathLst>
            </a:custGeom>
            <a:solidFill>
              <a:srgbClr val="00B050">
                <a:alpha val="30196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5" name="Freeform 4"/>
            <p:cNvSpPr/>
            <p:nvPr/>
          </p:nvSpPr>
          <p:spPr>
            <a:xfrm>
              <a:off x="5195893" y="895350"/>
              <a:ext cx="2022276" cy="997148"/>
            </a:xfrm>
            <a:custGeom>
              <a:avLst/>
              <a:gdLst>
                <a:gd name="connsiteX0" fmla="*/ 63500 w 2686050"/>
                <a:gd name="connsiteY0" fmla="*/ 6350 h 1238250"/>
                <a:gd name="connsiteX1" fmla="*/ 0 w 2686050"/>
                <a:gd name="connsiteY1" fmla="*/ 609600 h 1238250"/>
                <a:gd name="connsiteX2" fmla="*/ 857250 w 2686050"/>
                <a:gd name="connsiteY2" fmla="*/ 609600 h 1238250"/>
                <a:gd name="connsiteX3" fmla="*/ 838200 w 2686050"/>
                <a:gd name="connsiteY3" fmla="*/ 1231900 h 1238250"/>
                <a:gd name="connsiteX4" fmla="*/ 2686050 w 2686050"/>
                <a:gd name="connsiteY4" fmla="*/ 1238250 h 1238250"/>
                <a:gd name="connsiteX5" fmla="*/ 2559050 w 2686050"/>
                <a:gd name="connsiteY5" fmla="*/ 666750 h 1238250"/>
                <a:gd name="connsiteX6" fmla="*/ 1714500 w 2686050"/>
                <a:gd name="connsiteY6" fmla="*/ 615950 h 1238250"/>
                <a:gd name="connsiteX7" fmla="*/ 1638300 w 2686050"/>
                <a:gd name="connsiteY7" fmla="*/ 304800 h 1238250"/>
                <a:gd name="connsiteX8" fmla="*/ 812800 w 2686050"/>
                <a:gd name="connsiteY8" fmla="*/ 298450 h 1238250"/>
                <a:gd name="connsiteX9" fmla="*/ 819150 w 2686050"/>
                <a:gd name="connsiteY9" fmla="*/ 0 h 1238250"/>
                <a:gd name="connsiteX10" fmla="*/ 63500 w 2686050"/>
                <a:gd name="connsiteY10" fmla="*/ 6350 h 1238250"/>
                <a:gd name="connsiteX0" fmla="*/ 63500 w 2686050"/>
                <a:gd name="connsiteY0" fmla="*/ 6350 h 1238250"/>
                <a:gd name="connsiteX1" fmla="*/ 0 w 2686050"/>
                <a:gd name="connsiteY1" fmla="*/ 609600 h 1238250"/>
                <a:gd name="connsiteX2" fmla="*/ 857250 w 2686050"/>
                <a:gd name="connsiteY2" fmla="*/ 609600 h 1238250"/>
                <a:gd name="connsiteX3" fmla="*/ 838200 w 2686050"/>
                <a:gd name="connsiteY3" fmla="*/ 1231900 h 1238250"/>
                <a:gd name="connsiteX4" fmla="*/ 2149475 w 2686050"/>
                <a:gd name="connsiteY4" fmla="*/ 1231900 h 1238250"/>
                <a:gd name="connsiteX5" fmla="*/ 2686050 w 2686050"/>
                <a:gd name="connsiteY5" fmla="*/ 1238250 h 1238250"/>
                <a:gd name="connsiteX6" fmla="*/ 2559050 w 2686050"/>
                <a:gd name="connsiteY6" fmla="*/ 666750 h 1238250"/>
                <a:gd name="connsiteX7" fmla="*/ 1714500 w 2686050"/>
                <a:gd name="connsiteY7" fmla="*/ 615950 h 1238250"/>
                <a:gd name="connsiteX8" fmla="*/ 1638300 w 2686050"/>
                <a:gd name="connsiteY8" fmla="*/ 304800 h 1238250"/>
                <a:gd name="connsiteX9" fmla="*/ 812800 w 2686050"/>
                <a:gd name="connsiteY9" fmla="*/ 298450 h 1238250"/>
                <a:gd name="connsiteX10" fmla="*/ 819150 w 2686050"/>
                <a:gd name="connsiteY10" fmla="*/ 0 h 1238250"/>
                <a:gd name="connsiteX11" fmla="*/ 63500 w 2686050"/>
                <a:gd name="connsiteY11" fmla="*/ 6350 h 1238250"/>
                <a:gd name="connsiteX0" fmla="*/ 63500 w 2686050"/>
                <a:gd name="connsiteY0" fmla="*/ 6350 h 1238250"/>
                <a:gd name="connsiteX1" fmla="*/ 0 w 2686050"/>
                <a:gd name="connsiteY1" fmla="*/ 609600 h 1238250"/>
                <a:gd name="connsiteX2" fmla="*/ 857250 w 2686050"/>
                <a:gd name="connsiteY2" fmla="*/ 609600 h 1238250"/>
                <a:gd name="connsiteX3" fmla="*/ 838200 w 2686050"/>
                <a:gd name="connsiteY3" fmla="*/ 1231900 h 1238250"/>
                <a:gd name="connsiteX4" fmla="*/ 2149475 w 2686050"/>
                <a:gd name="connsiteY4" fmla="*/ 1231900 h 1238250"/>
                <a:gd name="connsiteX5" fmla="*/ 2298700 w 2686050"/>
                <a:gd name="connsiteY5" fmla="*/ 1231900 h 1238250"/>
                <a:gd name="connsiteX6" fmla="*/ 2686050 w 2686050"/>
                <a:gd name="connsiteY6" fmla="*/ 1238250 h 1238250"/>
                <a:gd name="connsiteX7" fmla="*/ 2559050 w 2686050"/>
                <a:gd name="connsiteY7" fmla="*/ 666750 h 1238250"/>
                <a:gd name="connsiteX8" fmla="*/ 1714500 w 2686050"/>
                <a:gd name="connsiteY8" fmla="*/ 615950 h 1238250"/>
                <a:gd name="connsiteX9" fmla="*/ 1638300 w 2686050"/>
                <a:gd name="connsiteY9" fmla="*/ 304800 h 1238250"/>
                <a:gd name="connsiteX10" fmla="*/ 812800 w 2686050"/>
                <a:gd name="connsiteY10" fmla="*/ 298450 h 1238250"/>
                <a:gd name="connsiteX11" fmla="*/ 819150 w 2686050"/>
                <a:gd name="connsiteY11" fmla="*/ 0 h 1238250"/>
                <a:gd name="connsiteX12" fmla="*/ 63500 w 2686050"/>
                <a:gd name="connsiteY12" fmla="*/ 6350 h 1238250"/>
                <a:gd name="connsiteX0" fmla="*/ 63500 w 2686050"/>
                <a:gd name="connsiteY0" fmla="*/ 6350 h 1346200"/>
                <a:gd name="connsiteX1" fmla="*/ 0 w 2686050"/>
                <a:gd name="connsiteY1" fmla="*/ 609600 h 1346200"/>
                <a:gd name="connsiteX2" fmla="*/ 857250 w 2686050"/>
                <a:gd name="connsiteY2" fmla="*/ 609600 h 1346200"/>
                <a:gd name="connsiteX3" fmla="*/ 838200 w 2686050"/>
                <a:gd name="connsiteY3" fmla="*/ 1231900 h 1346200"/>
                <a:gd name="connsiteX4" fmla="*/ 2149475 w 2686050"/>
                <a:gd name="connsiteY4" fmla="*/ 1231900 h 1346200"/>
                <a:gd name="connsiteX5" fmla="*/ 2149475 w 2686050"/>
                <a:gd name="connsiteY5" fmla="*/ 1346200 h 1346200"/>
                <a:gd name="connsiteX6" fmla="*/ 2686050 w 2686050"/>
                <a:gd name="connsiteY6" fmla="*/ 1238250 h 1346200"/>
                <a:gd name="connsiteX7" fmla="*/ 2559050 w 2686050"/>
                <a:gd name="connsiteY7" fmla="*/ 666750 h 1346200"/>
                <a:gd name="connsiteX8" fmla="*/ 1714500 w 2686050"/>
                <a:gd name="connsiteY8" fmla="*/ 615950 h 1346200"/>
                <a:gd name="connsiteX9" fmla="*/ 1638300 w 2686050"/>
                <a:gd name="connsiteY9" fmla="*/ 304800 h 1346200"/>
                <a:gd name="connsiteX10" fmla="*/ 812800 w 2686050"/>
                <a:gd name="connsiteY10" fmla="*/ 298450 h 1346200"/>
                <a:gd name="connsiteX11" fmla="*/ 819150 w 2686050"/>
                <a:gd name="connsiteY11" fmla="*/ 0 h 1346200"/>
                <a:gd name="connsiteX12" fmla="*/ 63500 w 2686050"/>
                <a:gd name="connsiteY12" fmla="*/ 6350 h 1346200"/>
                <a:gd name="connsiteX0" fmla="*/ 63500 w 2695575"/>
                <a:gd name="connsiteY0" fmla="*/ 6350 h 1346200"/>
                <a:gd name="connsiteX1" fmla="*/ 0 w 2695575"/>
                <a:gd name="connsiteY1" fmla="*/ 609600 h 1346200"/>
                <a:gd name="connsiteX2" fmla="*/ 857250 w 2695575"/>
                <a:gd name="connsiteY2" fmla="*/ 609600 h 1346200"/>
                <a:gd name="connsiteX3" fmla="*/ 838200 w 2695575"/>
                <a:gd name="connsiteY3" fmla="*/ 1231900 h 1346200"/>
                <a:gd name="connsiteX4" fmla="*/ 2149475 w 2695575"/>
                <a:gd name="connsiteY4" fmla="*/ 1231900 h 1346200"/>
                <a:gd name="connsiteX5" fmla="*/ 2149475 w 2695575"/>
                <a:gd name="connsiteY5" fmla="*/ 1346200 h 1346200"/>
                <a:gd name="connsiteX6" fmla="*/ 2695575 w 2695575"/>
                <a:gd name="connsiteY6" fmla="*/ 1343025 h 1346200"/>
                <a:gd name="connsiteX7" fmla="*/ 2559050 w 2695575"/>
                <a:gd name="connsiteY7" fmla="*/ 666750 h 1346200"/>
                <a:gd name="connsiteX8" fmla="*/ 1714500 w 2695575"/>
                <a:gd name="connsiteY8" fmla="*/ 615950 h 1346200"/>
                <a:gd name="connsiteX9" fmla="*/ 1638300 w 2695575"/>
                <a:gd name="connsiteY9" fmla="*/ 304800 h 1346200"/>
                <a:gd name="connsiteX10" fmla="*/ 812800 w 2695575"/>
                <a:gd name="connsiteY10" fmla="*/ 298450 h 1346200"/>
                <a:gd name="connsiteX11" fmla="*/ 819150 w 2695575"/>
                <a:gd name="connsiteY11" fmla="*/ 0 h 1346200"/>
                <a:gd name="connsiteX12" fmla="*/ 63500 w 2695575"/>
                <a:gd name="connsiteY12" fmla="*/ 6350 h 1346200"/>
                <a:gd name="connsiteX0" fmla="*/ 63500 w 2698750"/>
                <a:gd name="connsiteY0" fmla="*/ 6350 h 1346200"/>
                <a:gd name="connsiteX1" fmla="*/ 0 w 2698750"/>
                <a:gd name="connsiteY1" fmla="*/ 609600 h 1346200"/>
                <a:gd name="connsiteX2" fmla="*/ 857250 w 2698750"/>
                <a:gd name="connsiteY2" fmla="*/ 609600 h 1346200"/>
                <a:gd name="connsiteX3" fmla="*/ 838200 w 2698750"/>
                <a:gd name="connsiteY3" fmla="*/ 1231900 h 1346200"/>
                <a:gd name="connsiteX4" fmla="*/ 2149475 w 2698750"/>
                <a:gd name="connsiteY4" fmla="*/ 1231900 h 1346200"/>
                <a:gd name="connsiteX5" fmla="*/ 2149475 w 2698750"/>
                <a:gd name="connsiteY5" fmla="*/ 1346200 h 1346200"/>
                <a:gd name="connsiteX6" fmla="*/ 2698750 w 2698750"/>
                <a:gd name="connsiteY6" fmla="*/ 1333500 h 1346200"/>
                <a:gd name="connsiteX7" fmla="*/ 2559050 w 2698750"/>
                <a:gd name="connsiteY7" fmla="*/ 666750 h 1346200"/>
                <a:gd name="connsiteX8" fmla="*/ 1714500 w 2698750"/>
                <a:gd name="connsiteY8" fmla="*/ 615950 h 1346200"/>
                <a:gd name="connsiteX9" fmla="*/ 1638300 w 2698750"/>
                <a:gd name="connsiteY9" fmla="*/ 304800 h 1346200"/>
                <a:gd name="connsiteX10" fmla="*/ 812800 w 2698750"/>
                <a:gd name="connsiteY10" fmla="*/ 298450 h 1346200"/>
                <a:gd name="connsiteX11" fmla="*/ 819150 w 2698750"/>
                <a:gd name="connsiteY11" fmla="*/ 0 h 1346200"/>
                <a:gd name="connsiteX12" fmla="*/ 63500 w 2698750"/>
                <a:gd name="connsiteY12" fmla="*/ 6350 h 1346200"/>
                <a:gd name="connsiteX0" fmla="*/ 63500 w 2698750"/>
                <a:gd name="connsiteY0" fmla="*/ 6350 h 1333500"/>
                <a:gd name="connsiteX1" fmla="*/ 0 w 2698750"/>
                <a:gd name="connsiteY1" fmla="*/ 609600 h 1333500"/>
                <a:gd name="connsiteX2" fmla="*/ 857250 w 2698750"/>
                <a:gd name="connsiteY2" fmla="*/ 609600 h 1333500"/>
                <a:gd name="connsiteX3" fmla="*/ 838200 w 2698750"/>
                <a:gd name="connsiteY3" fmla="*/ 1231900 h 1333500"/>
                <a:gd name="connsiteX4" fmla="*/ 2149475 w 2698750"/>
                <a:gd name="connsiteY4" fmla="*/ 1231900 h 1333500"/>
                <a:gd name="connsiteX5" fmla="*/ 2149475 w 2698750"/>
                <a:gd name="connsiteY5" fmla="*/ 1327150 h 1333500"/>
                <a:gd name="connsiteX6" fmla="*/ 2698750 w 2698750"/>
                <a:gd name="connsiteY6" fmla="*/ 1333500 h 1333500"/>
                <a:gd name="connsiteX7" fmla="*/ 2559050 w 2698750"/>
                <a:gd name="connsiteY7" fmla="*/ 666750 h 1333500"/>
                <a:gd name="connsiteX8" fmla="*/ 1714500 w 2698750"/>
                <a:gd name="connsiteY8" fmla="*/ 615950 h 1333500"/>
                <a:gd name="connsiteX9" fmla="*/ 1638300 w 2698750"/>
                <a:gd name="connsiteY9" fmla="*/ 304800 h 1333500"/>
                <a:gd name="connsiteX10" fmla="*/ 812800 w 2698750"/>
                <a:gd name="connsiteY10" fmla="*/ 298450 h 1333500"/>
                <a:gd name="connsiteX11" fmla="*/ 819150 w 2698750"/>
                <a:gd name="connsiteY11" fmla="*/ 0 h 1333500"/>
                <a:gd name="connsiteX12" fmla="*/ 63500 w 2698750"/>
                <a:gd name="connsiteY12" fmla="*/ 6350 h 1333500"/>
                <a:gd name="connsiteX0" fmla="*/ 63500 w 2698750"/>
                <a:gd name="connsiteY0" fmla="*/ 6350 h 1333500"/>
                <a:gd name="connsiteX1" fmla="*/ 0 w 2698750"/>
                <a:gd name="connsiteY1" fmla="*/ 609600 h 1333500"/>
                <a:gd name="connsiteX2" fmla="*/ 857250 w 2698750"/>
                <a:gd name="connsiteY2" fmla="*/ 609600 h 1333500"/>
                <a:gd name="connsiteX3" fmla="*/ 838200 w 2698750"/>
                <a:gd name="connsiteY3" fmla="*/ 1231900 h 1333500"/>
                <a:gd name="connsiteX4" fmla="*/ 2149475 w 2698750"/>
                <a:gd name="connsiteY4" fmla="*/ 1231900 h 1333500"/>
                <a:gd name="connsiteX5" fmla="*/ 2149475 w 2698750"/>
                <a:gd name="connsiteY5" fmla="*/ 1329531 h 1333500"/>
                <a:gd name="connsiteX6" fmla="*/ 2698750 w 2698750"/>
                <a:gd name="connsiteY6" fmla="*/ 1333500 h 1333500"/>
                <a:gd name="connsiteX7" fmla="*/ 2559050 w 2698750"/>
                <a:gd name="connsiteY7" fmla="*/ 666750 h 1333500"/>
                <a:gd name="connsiteX8" fmla="*/ 1714500 w 2698750"/>
                <a:gd name="connsiteY8" fmla="*/ 615950 h 1333500"/>
                <a:gd name="connsiteX9" fmla="*/ 1638300 w 2698750"/>
                <a:gd name="connsiteY9" fmla="*/ 304800 h 1333500"/>
                <a:gd name="connsiteX10" fmla="*/ 812800 w 2698750"/>
                <a:gd name="connsiteY10" fmla="*/ 298450 h 1333500"/>
                <a:gd name="connsiteX11" fmla="*/ 819150 w 2698750"/>
                <a:gd name="connsiteY11" fmla="*/ 0 h 1333500"/>
                <a:gd name="connsiteX12" fmla="*/ 63500 w 2698750"/>
                <a:gd name="connsiteY12" fmla="*/ 6350 h 1333500"/>
                <a:gd name="connsiteX0" fmla="*/ 63500 w 2691606"/>
                <a:gd name="connsiteY0" fmla="*/ 6350 h 1331119"/>
                <a:gd name="connsiteX1" fmla="*/ 0 w 2691606"/>
                <a:gd name="connsiteY1" fmla="*/ 609600 h 1331119"/>
                <a:gd name="connsiteX2" fmla="*/ 857250 w 2691606"/>
                <a:gd name="connsiteY2" fmla="*/ 609600 h 1331119"/>
                <a:gd name="connsiteX3" fmla="*/ 838200 w 2691606"/>
                <a:gd name="connsiteY3" fmla="*/ 1231900 h 1331119"/>
                <a:gd name="connsiteX4" fmla="*/ 2149475 w 2691606"/>
                <a:gd name="connsiteY4" fmla="*/ 1231900 h 1331119"/>
                <a:gd name="connsiteX5" fmla="*/ 2149475 w 2691606"/>
                <a:gd name="connsiteY5" fmla="*/ 1329531 h 1331119"/>
                <a:gd name="connsiteX6" fmla="*/ 2691606 w 2691606"/>
                <a:gd name="connsiteY6" fmla="*/ 1331119 h 1331119"/>
                <a:gd name="connsiteX7" fmla="*/ 2559050 w 2691606"/>
                <a:gd name="connsiteY7" fmla="*/ 666750 h 1331119"/>
                <a:gd name="connsiteX8" fmla="*/ 1714500 w 2691606"/>
                <a:gd name="connsiteY8" fmla="*/ 615950 h 1331119"/>
                <a:gd name="connsiteX9" fmla="*/ 1638300 w 2691606"/>
                <a:gd name="connsiteY9" fmla="*/ 304800 h 1331119"/>
                <a:gd name="connsiteX10" fmla="*/ 812800 w 2691606"/>
                <a:gd name="connsiteY10" fmla="*/ 298450 h 1331119"/>
                <a:gd name="connsiteX11" fmla="*/ 819150 w 2691606"/>
                <a:gd name="connsiteY11" fmla="*/ 0 h 1331119"/>
                <a:gd name="connsiteX12" fmla="*/ 63500 w 2691606"/>
                <a:gd name="connsiteY12" fmla="*/ 6350 h 1331119"/>
                <a:gd name="connsiteX0" fmla="*/ 63500 w 2696368"/>
                <a:gd name="connsiteY0" fmla="*/ 6350 h 1329531"/>
                <a:gd name="connsiteX1" fmla="*/ 0 w 2696368"/>
                <a:gd name="connsiteY1" fmla="*/ 609600 h 1329531"/>
                <a:gd name="connsiteX2" fmla="*/ 857250 w 2696368"/>
                <a:gd name="connsiteY2" fmla="*/ 609600 h 1329531"/>
                <a:gd name="connsiteX3" fmla="*/ 838200 w 2696368"/>
                <a:gd name="connsiteY3" fmla="*/ 1231900 h 1329531"/>
                <a:gd name="connsiteX4" fmla="*/ 2149475 w 2696368"/>
                <a:gd name="connsiteY4" fmla="*/ 1231900 h 1329531"/>
                <a:gd name="connsiteX5" fmla="*/ 2149475 w 2696368"/>
                <a:gd name="connsiteY5" fmla="*/ 1329531 h 1329531"/>
                <a:gd name="connsiteX6" fmla="*/ 2696368 w 2696368"/>
                <a:gd name="connsiteY6" fmla="*/ 1326357 h 1329531"/>
                <a:gd name="connsiteX7" fmla="*/ 2559050 w 2696368"/>
                <a:gd name="connsiteY7" fmla="*/ 666750 h 1329531"/>
                <a:gd name="connsiteX8" fmla="*/ 1714500 w 2696368"/>
                <a:gd name="connsiteY8" fmla="*/ 615950 h 1329531"/>
                <a:gd name="connsiteX9" fmla="*/ 1638300 w 2696368"/>
                <a:gd name="connsiteY9" fmla="*/ 304800 h 1329531"/>
                <a:gd name="connsiteX10" fmla="*/ 812800 w 2696368"/>
                <a:gd name="connsiteY10" fmla="*/ 298450 h 1329531"/>
                <a:gd name="connsiteX11" fmla="*/ 819150 w 2696368"/>
                <a:gd name="connsiteY11" fmla="*/ 0 h 1329531"/>
                <a:gd name="connsiteX12" fmla="*/ 63500 w 2696368"/>
                <a:gd name="connsiteY12" fmla="*/ 6350 h 13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96368" h="1329531">
                  <a:moveTo>
                    <a:pt x="63500" y="6350"/>
                  </a:moveTo>
                  <a:lnTo>
                    <a:pt x="0" y="609600"/>
                  </a:lnTo>
                  <a:lnTo>
                    <a:pt x="857250" y="609600"/>
                  </a:lnTo>
                  <a:lnTo>
                    <a:pt x="838200" y="1231900"/>
                  </a:lnTo>
                  <a:lnTo>
                    <a:pt x="2149475" y="1231900"/>
                  </a:lnTo>
                  <a:lnTo>
                    <a:pt x="2149475" y="1329531"/>
                  </a:lnTo>
                  <a:lnTo>
                    <a:pt x="2696368" y="1326357"/>
                  </a:lnTo>
                  <a:lnTo>
                    <a:pt x="2559050" y="666750"/>
                  </a:lnTo>
                  <a:lnTo>
                    <a:pt x="1714500" y="615950"/>
                  </a:lnTo>
                  <a:lnTo>
                    <a:pt x="1638300" y="304800"/>
                  </a:lnTo>
                  <a:lnTo>
                    <a:pt x="812800" y="298450"/>
                  </a:lnTo>
                  <a:lnTo>
                    <a:pt x="819150" y="0"/>
                  </a:lnTo>
                  <a:lnTo>
                    <a:pt x="63500" y="6350"/>
                  </a:lnTo>
                  <a:close/>
                </a:path>
              </a:pathLst>
            </a:custGeom>
            <a:solidFill>
              <a:srgbClr val="00B050">
                <a:alpha val="30196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/>
            <a:srcRect b="13264"/>
            <a:stretch/>
          </p:blipFill>
          <p:spPr>
            <a:xfrm>
              <a:off x="4599304" y="2719077"/>
              <a:ext cx="2616360" cy="1072825"/>
            </a:xfrm>
            <a:prstGeom prst="rect">
              <a:avLst/>
            </a:prstGeom>
          </p:spPr>
        </p:pic>
        <p:sp>
          <p:nvSpPr>
            <p:cNvPr id="13" name="Freeform 12"/>
            <p:cNvSpPr/>
            <p:nvPr/>
          </p:nvSpPr>
          <p:spPr>
            <a:xfrm>
              <a:off x="4777741" y="3179921"/>
              <a:ext cx="1032272" cy="610791"/>
            </a:xfrm>
            <a:custGeom>
              <a:avLst/>
              <a:gdLst>
                <a:gd name="connsiteX0" fmla="*/ 1114425 w 1376363"/>
                <a:gd name="connsiteY0" fmla="*/ 0 h 814388"/>
                <a:gd name="connsiteX1" fmla="*/ 1233488 w 1376363"/>
                <a:gd name="connsiteY1" fmla="*/ 9525 h 814388"/>
                <a:gd name="connsiteX2" fmla="*/ 1281113 w 1376363"/>
                <a:gd name="connsiteY2" fmla="*/ 61913 h 814388"/>
                <a:gd name="connsiteX3" fmla="*/ 1376363 w 1376363"/>
                <a:gd name="connsiteY3" fmla="*/ 461963 h 814388"/>
                <a:gd name="connsiteX4" fmla="*/ 542925 w 1376363"/>
                <a:gd name="connsiteY4" fmla="*/ 442913 h 814388"/>
                <a:gd name="connsiteX5" fmla="*/ 533400 w 1376363"/>
                <a:gd name="connsiteY5" fmla="*/ 809625 h 814388"/>
                <a:gd name="connsiteX6" fmla="*/ 0 w 1376363"/>
                <a:gd name="connsiteY6" fmla="*/ 814388 h 814388"/>
                <a:gd name="connsiteX7" fmla="*/ 9525 w 1376363"/>
                <a:gd name="connsiteY7" fmla="*/ 314325 h 814388"/>
                <a:gd name="connsiteX8" fmla="*/ 123825 w 1376363"/>
                <a:gd name="connsiteY8" fmla="*/ 304800 h 814388"/>
                <a:gd name="connsiteX9" fmla="*/ 200025 w 1376363"/>
                <a:gd name="connsiteY9" fmla="*/ 214313 h 814388"/>
                <a:gd name="connsiteX10" fmla="*/ 166688 w 1376363"/>
                <a:gd name="connsiteY10" fmla="*/ 14288 h 814388"/>
                <a:gd name="connsiteX11" fmla="*/ 1114425 w 1376363"/>
                <a:gd name="connsiteY11" fmla="*/ 0 h 81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6363" h="814388">
                  <a:moveTo>
                    <a:pt x="1114425" y="0"/>
                  </a:moveTo>
                  <a:lnTo>
                    <a:pt x="1233488" y="9525"/>
                  </a:lnTo>
                  <a:lnTo>
                    <a:pt x="1281113" y="61913"/>
                  </a:lnTo>
                  <a:lnTo>
                    <a:pt x="1376363" y="461963"/>
                  </a:lnTo>
                  <a:lnTo>
                    <a:pt x="542925" y="442913"/>
                  </a:lnTo>
                  <a:lnTo>
                    <a:pt x="533400" y="809625"/>
                  </a:lnTo>
                  <a:lnTo>
                    <a:pt x="0" y="814388"/>
                  </a:lnTo>
                  <a:lnTo>
                    <a:pt x="9525" y="314325"/>
                  </a:lnTo>
                  <a:lnTo>
                    <a:pt x="123825" y="304800"/>
                  </a:lnTo>
                  <a:lnTo>
                    <a:pt x="200025" y="214313"/>
                  </a:lnTo>
                  <a:lnTo>
                    <a:pt x="166688" y="14288"/>
                  </a:lnTo>
                  <a:lnTo>
                    <a:pt x="1114425" y="0"/>
                  </a:lnTo>
                  <a:close/>
                </a:path>
              </a:pathLst>
            </a:custGeom>
            <a:solidFill>
              <a:srgbClr val="00B050">
                <a:alpha val="3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056472" y="3068003"/>
              <a:ext cx="588169" cy="504825"/>
            </a:xfrm>
            <a:custGeom>
              <a:avLst/>
              <a:gdLst>
                <a:gd name="connsiteX0" fmla="*/ 0 w 784225"/>
                <a:gd name="connsiteY0" fmla="*/ 104775 h 673100"/>
                <a:gd name="connsiteX1" fmla="*/ 88900 w 784225"/>
                <a:gd name="connsiteY1" fmla="*/ 50800 h 673100"/>
                <a:gd name="connsiteX2" fmla="*/ 314325 w 784225"/>
                <a:gd name="connsiteY2" fmla="*/ 12700 h 673100"/>
                <a:gd name="connsiteX3" fmla="*/ 752475 w 784225"/>
                <a:gd name="connsiteY3" fmla="*/ 0 h 673100"/>
                <a:gd name="connsiteX4" fmla="*/ 784225 w 784225"/>
                <a:gd name="connsiteY4" fmla="*/ 342900 h 673100"/>
                <a:gd name="connsiteX5" fmla="*/ 723900 w 784225"/>
                <a:gd name="connsiteY5" fmla="*/ 673100 h 673100"/>
                <a:gd name="connsiteX6" fmla="*/ 123825 w 784225"/>
                <a:gd name="connsiteY6" fmla="*/ 654050 h 673100"/>
                <a:gd name="connsiteX7" fmla="*/ 50800 w 784225"/>
                <a:gd name="connsiteY7" fmla="*/ 393700 h 673100"/>
                <a:gd name="connsiteX8" fmla="*/ 0 w 784225"/>
                <a:gd name="connsiteY8" fmla="*/ 104775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4225" h="673100">
                  <a:moveTo>
                    <a:pt x="0" y="104775"/>
                  </a:moveTo>
                  <a:lnTo>
                    <a:pt x="88900" y="50800"/>
                  </a:lnTo>
                  <a:lnTo>
                    <a:pt x="314325" y="12700"/>
                  </a:lnTo>
                  <a:lnTo>
                    <a:pt x="752475" y="0"/>
                  </a:lnTo>
                  <a:lnTo>
                    <a:pt x="784225" y="342900"/>
                  </a:lnTo>
                  <a:lnTo>
                    <a:pt x="723900" y="673100"/>
                  </a:lnTo>
                  <a:lnTo>
                    <a:pt x="123825" y="654050"/>
                  </a:lnTo>
                  <a:lnTo>
                    <a:pt x="50800" y="393700"/>
                  </a:lnTo>
                  <a:lnTo>
                    <a:pt x="0" y="104775"/>
                  </a:lnTo>
                  <a:close/>
                </a:path>
              </a:pathLst>
            </a:custGeom>
            <a:solidFill>
              <a:srgbClr val="00B050">
                <a:alpha val="3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</p:grpSp>
      <p:sp>
        <p:nvSpPr>
          <p:cNvPr id="3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9939"/>
            <a:ext cx="8218170" cy="486918"/>
          </a:xfrm>
        </p:spPr>
        <p:txBody>
          <a:bodyPr/>
          <a:lstStyle/>
          <a:p>
            <a:pPr marL="173831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Land Use: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Vacant Land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14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58740" y="779680"/>
            <a:ext cx="5836444" cy="3688869"/>
            <a:chOff x="1615916" y="754090"/>
            <a:chExt cx="5836444" cy="3688869"/>
          </a:xfrm>
        </p:grpSpPr>
        <p:sp>
          <p:nvSpPr>
            <p:cNvPr id="54" name="Rectangle 53"/>
            <p:cNvSpPr/>
            <p:nvPr/>
          </p:nvSpPr>
          <p:spPr>
            <a:xfrm>
              <a:off x="4729161" y="754091"/>
              <a:ext cx="2723198" cy="17937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729161" y="754090"/>
              <a:ext cx="2723198" cy="134683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/>
            <a:srcRect l="16687" t="9077" r="8532" b="18771"/>
            <a:stretch/>
          </p:blipFill>
          <p:spPr>
            <a:xfrm>
              <a:off x="4809648" y="814228"/>
              <a:ext cx="2571750" cy="102870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615916" y="754091"/>
              <a:ext cx="2723198" cy="17937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615916" y="754090"/>
              <a:ext cx="2723198" cy="134683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91005" y="2113969"/>
              <a:ext cx="257302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Vacant Units: </a:t>
              </a:r>
              <a:r>
                <a:rPr lang="en-US" sz="1050" b="0" dirty="0"/>
                <a:t>1    </a:t>
              </a:r>
              <a:r>
                <a:rPr lang="en-US" sz="1050" dirty="0"/>
                <a:t>   </a:t>
              </a:r>
              <a:endParaRPr lang="en-US" sz="1050" dirty="0" smtClean="0"/>
            </a:p>
            <a:p>
              <a:r>
                <a:rPr lang="en-US" sz="1050" dirty="0" smtClean="0"/>
                <a:t>Vacant </a:t>
              </a:r>
              <a:r>
                <a:rPr lang="en-US" sz="1050" dirty="0"/>
                <a:t>Sq. Ft.: </a:t>
              </a:r>
              <a:r>
                <a:rPr lang="en-US" sz="1050" b="0" dirty="0"/>
                <a:t>65,847 </a:t>
              </a:r>
              <a:r>
                <a:rPr lang="en-US" sz="1050" b="0" dirty="0" smtClean="0"/>
                <a:t>SF</a:t>
              </a:r>
              <a:endParaRPr lang="en-US" sz="1050" b="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95133" y="1821375"/>
              <a:ext cx="271049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Showcase </a:t>
              </a:r>
              <a:r>
                <a:rPr lang="en-US" sz="1500" dirty="0" smtClean="0">
                  <a:solidFill>
                    <a:schemeClr val="bg1"/>
                  </a:solidFill>
                </a:rPr>
                <a:t>Cinemas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729162" y="2649241"/>
              <a:ext cx="2723198" cy="17937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729162" y="2649241"/>
              <a:ext cx="2723198" cy="134683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804251" y="4009119"/>
              <a:ext cx="257302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Vacant Units:</a:t>
              </a:r>
              <a:r>
                <a:rPr lang="en-US" sz="1050" b="0" dirty="0"/>
                <a:t> 2       </a:t>
              </a:r>
              <a:endParaRPr lang="en-US" sz="1050" b="0" dirty="0" smtClean="0"/>
            </a:p>
            <a:p>
              <a:r>
                <a:rPr lang="en-US" sz="1050" dirty="0" smtClean="0"/>
                <a:t>Vacant </a:t>
              </a:r>
              <a:r>
                <a:rPr lang="en-US" sz="1050" dirty="0"/>
                <a:t>Sq. Ft</a:t>
              </a:r>
              <a:r>
                <a:rPr lang="en-US" sz="1050" b="0" dirty="0"/>
                <a:t>.: 14,857 </a:t>
              </a:r>
              <a:r>
                <a:rPr lang="en-US" sz="1050" b="0" dirty="0" smtClean="0"/>
                <a:t>SF</a:t>
              </a:r>
              <a:endParaRPr lang="en-US" sz="1050" b="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08379" y="3716525"/>
              <a:ext cx="26439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467-479 </a:t>
              </a:r>
              <a:r>
                <a:rPr lang="en-US" sz="1500" dirty="0" smtClean="0">
                  <a:solidFill>
                    <a:schemeClr val="bg1"/>
                  </a:solidFill>
                </a:rPr>
                <a:t>Silver Lane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t="6966" b="6966"/>
            <a:stretch/>
          </p:blipFill>
          <p:spPr>
            <a:xfrm>
              <a:off x="1691005" y="817604"/>
              <a:ext cx="2568892" cy="1035570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1620043" y="2648634"/>
              <a:ext cx="2723198" cy="17937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620043" y="2648634"/>
              <a:ext cx="2723198" cy="134683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95132" y="4008512"/>
              <a:ext cx="287686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Vacant Units: </a:t>
              </a:r>
              <a:r>
                <a:rPr lang="en-US" sz="1050" b="0" dirty="0"/>
                <a:t>2 </a:t>
              </a:r>
              <a:r>
                <a:rPr lang="en-US" sz="1050" dirty="0"/>
                <a:t>     </a:t>
              </a:r>
              <a:endParaRPr lang="en-US" sz="1050" dirty="0" smtClean="0"/>
            </a:p>
            <a:p>
              <a:r>
                <a:rPr lang="en-US" sz="1050" dirty="0" smtClean="0"/>
                <a:t>Vacant </a:t>
              </a:r>
              <a:r>
                <a:rPr lang="en-US" sz="1050" dirty="0"/>
                <a:t>Sq. Ft.: </a:t>
              </a:r>
              <a:r>
                <a:rPr lang="en-US" sz="1050" b="0" dirty="0"/>
                <a:t>26,078 </a:t>
              </a:r>
              <a:r>
                <a:rPr lang="en-US" sz="1050" b="0" dirty="0" smtClean="0"/>
                <a:t>SF</a:t>
              </a:r>
              <a:endParaRPr lang="en-US" sz="1050" b="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699260" y="3715918"/>
              <a:ext cx="25730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Charter Oak </a:t>
              </a:r>
              <a:r>
                <a:rPr lang="en-US" sz="1500" dirty="0" smtClean="0">
                  <a:solidFill>
                    <a:schemeClr val="bg1"/>
                  </a:solidFill>
                </a:rPr>
                <a:t>Mall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/>
            <a:srcRect t="16765" b="7833"/>
            <a:stretch/>
          </p:blipFill>
          <p:spPr>
            <a:xfrm>
              <a:off x="1695132" y="2708931"/>
              <a:ext cx="2571750" cy="1028701"/>
            </a:xfrm>
            <a:prstGeom prst="rect">
              <a:avLst/>
            </a:prstGeom>
          </p:spPr>
        </p:pic>
        <p:sp>
          <p:nvSpPr>
            <p:cNvPr id="13" name="Freeform 12"/>
            <p:cNvSpPr/>
            <p:nvPr/>
          </p:nvSpPr>
          <p:spPr>
            <a:xfrm>
              <a:off x="2884489" y="3237569"/>
              <a:ext cx="78581" cy="182166"/>
            </a:xfrm>
            <a:custGeom>
              <a:avLst/>
              <a:gdLst>
                <a:gd name="connsiteX0" fmla="*/ 2381 w 104775"/>
                <a:gd name="connsiteY0" fmla="*/ 4763 h 242888"/>
                <a:gd name="connsiteX1" fmla="*/ 0 w 104775"/>
                <a:gd name="connsiteY1" fmla="*/ 242888 h 242888"/>
                <a:gd name="connsiteX2" fmla="*/ 102394 w 104775"/>
                <a:gd name="connsiteY2" fmla="*/ 242888 h 242888"/>
                <a:gd name="connsiteX3" fmla="*/ 104775 w 104775"/>
                <a:gd name="connsiteY3" fmla="*/ 0 h 242888"/>
                <a:gd name="connsiteX4" fmla="*/ 2381 w 104775"/>
                <a:gd name="connsiteY4" fmla="*/ 4763 h 24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242888">
                  <a:moveTo>
                    <a:pt x="2381" y="4763"/>
                  </a:moveTo>
                  <a:cubicBezTo>
                    <a:pt x="1587" y="84138"/>
                    <a:pt x="794" y="163513"/>
                    <a:pt x="0" y="242888"/>
                  </a:cubicBezTo>
                  <a:lnTo>
                    <a:pt x="102394" y="242888"/>
                  </a:lnTo>
                  <a:cubicBezTo>
                    <a:pt x="103188" y="161925"/>
                    <a:pt x="103981" y="80963"/>
                    <a:pt x="104775" y="0"/>
                  </a:cubicBezTo>
                  <a:lnTo>
                    <a:pt x="2381" y="4763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254053" y="3050046"/>
              <a:ext cx="207169" cy="387548"/>
            </a:xfrm>
            <a:custGeom>
              <a:avLst/>
              <a:gdLst>
                <a:gd name="connsiteX0" fmla="*/ 66675 w 264319"/>
                <a:gd name="connsiteY0" fmla="*/ 0 h 516731"/>
                <a:gd name="connsiteX1" fmla="*/ 264319 w 264319"/>
                <a:gd name="connsiteY1" fmla="*/ 4762 h 516731"/>
                <a:gd name="connsiteX2" fmla="*/ 223837 w 264319"/>
                <a:gd name="connsiteY2" fmla="*/ 492919 h 516731"/>
                <a:gd name="connsiteX3" fmla="*/ 238125 w 264319"/>
                <a:gd name="connsiteY3" fmla="*/ 509587 h 516731"/>
                <a:gd name="connsiteX4" fmla="*/ 11906 w 264319"/>
                <a:gd name="connsiteY4" fmla="*/ 516731 h 516731"/>
                <a:gd name="connsiteX5" fmla="*/ 0 w 264319"/>
                <a:gd name="connsiteY5" fmla="*/ 492919 h 516731"/>
                <a:gd name="connsiteX6" fmla="*/ 66675 w 264319"/>
                <a:gd name="connsiteY6" fmla="*/ 0 h 516731"/>
                <a:gd name="connsiteX0" fmla="*/ 66675 w 276225"/>
                <a:gd name="connsiteY0" fmla="*/ 0 h 516731"/>
                <a:gd name="connsiteX1" fmla="*/ 276225 w 276225"/>
                <a:gd name="connsiteY1" fmla="*/ 4762 h 516731"/>
                <a:gd name="connsiteX2" fmla="*/ 223837 w 276225"/>
                <a:gd name="connsiteY2" fmla="*/ 492919 h 516731"/>
                <a:gd name="connsiteX3" fmla="*/ 238125 w 276225"/>
                <a:gd name="connsiteY3" fmla="*/ 509587 h 516731"/>
                <a:gd name="connsiteX4" fmla="*/ 11906 w 276225"/>
                <a:gd name="connsiteY4" fmla="*/ 516731 h 516731"/>
                <a:gd name="connsiteX5" fmla="*/ 0 w 276225"/>
                <a:gd name="connsiteY5" fmla="*/ 492919 h 516731"/>
                <a:gd name="connsiteX6" fmla="*/ 66675 w 276225"/>
                <a:gd name="connsiteY6" fmla="*/ 0 h 516731"/>
                <a:gd name="connsiteX0" fmla="*/ 66675 w 276225"/>
                <a:gd name="connsiteY0" fmla="*/ 0 h 516731"/>
                <a:gd name="connsiteX1" fmla="*/ 276225 w 276225"/>
                <a:gd name="connsiteY1" fmla="*/ 4762 h 516731"/>
                <a:gd name="connsiteX2" fmla="*/ 223837 w 276225"/>
                <a:gd name="connsiteY2" fmla="*/ 492919 h 516731"/>
                <a:gd name="connsiteX3" fmla="*/ 244475 w 276225"/>
                <a:gd name="connsiteY3" fmla="*/ 512762 h 516731"/>
                <a:gd name="connsiteX4" fmla="*/ 11906 w 276225"/>
                <a:gd name="connsiteY4" fmla="*/ 516731 h 516731"/>
                <a:gd name="connsiteX5" fmla="*/ 0 w 276225"/>
                <a:gd name="connsiteY5" fmla="*/ 492919 h 516731"/>
                <a:gd name="connsiteX6" fmla="*/ 66675 w 276225"/>
                <a:gd name="connsiteY6" fmla="*/ 0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516731">
                  <a:moveTo>
                    <a:pt x="66675" y="0"/>
                  </a:moveTo>
                  <a:lnTo>
                    <a:pt x="276225" y="4762"/>
                  </a:lnTo>
                  <a:lnTo>
                    <a:pt x="223837" y="492919"/>
                  </a:lnTo>
                  <a:lnTo>
                    <a:pt x="244475" y="512762"/>
                  </a:lnTo>
                  <a:lnTo>
                    <a:pt x="11906" y="516731"/>
                  </a:lnTo>
                  <a:lnTo>
                    <a:pt x="0" y="492919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375298" y="1178719"/>
              <a:ext cx="1468040" cy="507206"/>
            </a:xfrm>
            <a:custGeom>
              <a:avLst/>
              <a:gdLst>
                <a:gd name="connsiteX0" fmla="*/ 0 w 1957387"/>
                <a:gd name="connsiteY0" fmla="*/ 623888 h 676275"/>
                <a:gd name="connsiteX1" fmla="*/ 4762 w 1957387"/>
                <a:gd name="connsiteY1" fmla="*/ 504825 h 676275"/>
                <a:gd name="connsiteX2" fmla="*/ 4762 w 1957387"/>
                <a:gd name="connsiteY2" fmla="*/ 290513 h 676275"/>
                <a:gd name="connsiteX3" fmla="*/ 47625 w 1957387"/>
                <a:gd name="connsiteY3" fmla="*/ 280988 h 676275"/>
                <a:gd name="connsiteX4" fmla="*/ 52387 w 1957387"/>
                <a:gd name="connsiteY4" fmla="*/ 195263 h 676275"/>
                <a:gd name="connsiteX5" fmla="*/ 157162 w 1957387"/>
                <a:gd name="connsiteY5" fmla="*/ 195263 h 676275"/>
                <a:gd name="connsiteX6" fmla="*/ 147637 w 1957387"/>
                <a:gd name="connsiteY6" fmla="*/ 128588 h 676275"/>
                <a:gd name="connsiteX7" fmla="*/ 328612 w 1957387"/>
                <a:gd name="connsiteY7" fmla="*/ 100013 h 676275"/>
                <a:gd name="connsiteX8" fmla="*/ 514350 w 1957387"/>
                <a:gd name="connsiteY8" fmla="*/ 90488 h 676275"/>
                <a:gd name="connsiteX9" fmla="*/ 590550 w 1957387"/>
                <a:gd name="connsiteY9" fmla="*/ 42863 h 676275"/>
                <a:gd name="connsiteX10" fmla="*/ 723900 w 1957387"/>
                <a:gd name="connsiteY10" fmla="*/ 19050 h 676275"/>
                <a:gd name="connsiteX11" fmla="*/ 800100 w 1957387"/>
                <a:gd name="connsiteY11" fmla="*/ 0 h 676275"/>
                <a:gd name="connsiteX12" fmla="*/ 862012 w 1957387"/>
                <a:gd name="connsiteY12" fmla="*/ 0 h 676275"/>
                <a:gd name="connsiteX13" fmla="*/ 962025 w 1957387"/>
                <a:gd name="connsiteY13" fmla="*/ 0 h 676275"/>
                <a:gd name="connsiteX14" fmla="*/ 1062037 w 1957387"/>
                <a:gd name="connsiteY14" fmla="*/ 14288 h 676275"/>
                <a:gd name="connsiteX15" fmla="*/ 1166812 w 1957387"/>
                <a:gd name="connsiteY15" fmla="*/ 38100 h 676275"/>
                <a:gd name="connsiteX16" fmla="*/ 1209675 w 1957387"/>
                <a:gd name="connsiteY16" fmla="*/ 52388 h 676275"/>
                <a:gd name="connsiteX17" fmla="*/ 1509712 w 1957387"/>
                <a:gd name="connsiteY17" fmla="*/ 42863 h 676275"/>
                <a:gd name="connsiteX18" fmla="*/ 1528762 w 1957387"/>
                <a:gd name="connsiteY18" fmla="*/ 109538 h 676275"/>
                <a:gd name="connsiteX19" fmla="*/ 1819275 w 1957387"/>
                <a:gd name="connsiteY19" fmla="*/ 71438 h 676275"/>
                <a:gd name="connsiteX20" fmla="*/ 1819275 w 1957387"/>
                <a:gd name="connsiteY20" fmla="*/ 128588 h 676275"/>
                <a:gd name="connsiteX21" fmla="*/ 1876425 w 1957387"/>
                <a:gd name="connsiteY21" fmla="*/ 119063 h 676275"/>
                <a:gd name="connsiteX22" fmla="*/ 1957387 w 1957387"/>
                <a:gd name="connsiteY22" fmla="*/ 476250 h 676275"/>
                <a:gd name="connsiteX23" fmla="*/ 1928812 w 1957387"/>
                <a:gd name="connsiteY23" fmla="*/ 576263 h 676275"/>
                <a:gd name="connsiteX24" fmla="*/ 195262 w 1957387"/>
                <a:gd name="connsiteY24" fmla="*/ 676275 h 676275"/>
                <a:gd name="connsiteX25" fmla="*/ 209550 w 1957387"/>
                <a:gd name="connsiteY25" fmla="*/ 619125 h 676275"/>
                <a:gd name="connsiteX26" fmla="*/ 209550 w 1957387"/>
                <a:gd name="connsiteY26" fmla="*/ 581025 h 676275"/>
                <a:gd name="connsiteX27" fmla="*/ 0 w 1957387"/>
                <a:gd name="connsiteY27" fmla="*/ 623888 h 676275"/>
                <a:gd name="connsiteX0" fmla="*/ 0 w 1957387"/>
                <a:gd name="connsiteY0" fmla="*/ 623888 h 676275"/>
                <a:gd name="connsiteX1" fmla="*/ 4762 w 1957387"/>
                <a:gd name="connsiteY1" fmla="*/ 504825 h 676275"/>
                <a:gd name="connsiteX2" fmla="*/ 4762 w 1957387"/>
                <a:gd name="connsiteY2" fmla="*/ 290513 h 676275"/>
                <a:gd name="connsiteX3" fmla="*/ 47625 w 1957387"/>
                <a:gd name="connsiteY3" fmla="*/ 280988 h 676275"/>
                <a:gd name="connsiteX4" fmla="*/ 52387 w 1957387"/>
                <a:gd name="connsiteY4" fmla="*/ 195263 h 676275"/>
                <a:gd name="connsiteX5" fmla="*/ 157162 w 1957387"/>
                <a:gd name="connsiteY5" fmla="*/ 195263 h 676275"/>
                <a:gd name="connsiteX6" fmla="*/ 147637 w 1957387"/>
                <a:gd name="connsiteY6" fmla="*/ 128588 h 676275"/>
                <a:gd name="connsiteX7" fmla="*/ 328612 w 1957387"/>
                <a:gd name="connsiteY7" fmla="*/ 100013 h 676275"/>
                <a:gd name="connsiteX8" fmla="*/ 514350 w 1957387"/>
                <a:gd name="connsiteY8" fmla="*/ 90488 h 676275"/>
                <a:gd name="connsiteX9" fmla="*/ 590550 w 1957387"/>
                <a:gd name="connsiteY9" fmla="*/ 42863 h 676275"/>
                <a:gd name="connsiteX10" fmla="*/ 723900 w 1957387"/>
                <a:gd name="connsiteY10" fmla="*/ 19050 h 676275"/>
                <a:gd name="connsiteX11" fmla="*/ 800100 w 1957387"/>
                <a:gd name="connsiteY11" fmla="*/ 0 h 676275"/>
                <a:gd name="connsiteX12" fmla="*/ 862012 w 1957387"/>
                <a:gd name="connsiteY12" fmla="*/ 0 h 676275"/>
                <a:gd name="connsiteX13" fmla="*/ 962025 w 1957387"/>
                <a:gd name="connsiteY13" fmla="*/ 0 h 676275"/>
                <a:gd name="connsiteX14" fmla="*/ 1062037 w 1957387"/>
                <a:gd name="connsiteY14" fmla="*/ 14288 h 676275"/>
                <a:gd name="connsiteX15" fmla="*/ 1166812 w 1957387"/>
                <a:gd name="connsiteY15" fmla="*/ 38100 h 676275"/>
                <a:gd name="connsiteX16" fmla="*/ 1209675 w 1957387"/>
                <a:gd name="connsiteY16" fmla="*/ 52388 h 676275"/>
                <a:gd name="connsiteX17" fmla="*/ 1509712 w 1957387"/>
                <a:gd name="connsiteY17" fmla="*/ 42863 h 676275"/>
                <a:gd name="connsiteX18" fmla="*/ 1528762 w 1957387"/>
                <a:gd name="connsiteY18" fmla="*/ 109538 h 676275"/>
                <a:gd name="connsiteX19" fmla="*/ 1819275 w 1957387"/>
                <a:gd name="connsiteY19" fmla="*/ 71438 h 676275"/>
                <a:gd name="connsiteX20" fmla="*/ 1819275 w 1957387"/>
                <a:gd name="connsiteY20" fmla="*/ 128588 h 676275"/>
                <a:gd name="connsiteX21" fmla="*/ 1876425 w 1957387"/>
                <a:gd name="connsiteY21" fmla="*/ 119063 h 676275"/>
                <a:gd name="connsiteX22" fmla="*/ 1957387 w 1957387"/>
                <a:gd name="connsiteY22" fmla="*/ 476250 h 676275"/>
                <a:gd name="connsiteX23" fmla="*/ 1928812 w 1957387"/>
                <a:gd name="connsiteY23" fmla="*/ 576263 h 676275"/>
                <a:gd name="connsiteX24" fmla="*/ 195262 w 1957387"/>
                <a:gd name="connsiteY24" fmla="*/ 676275 h 676275"/>
                <a:gd name="connsiteX25" fmla="*/ 200025 w 1957387"/>
                <a:gd name="connsiteY25" fmla="*/ 628650 h 676275"/>
                <a:gd name="connsiteX26" fmla="*/ 209550 w 1957387"/>
                <a:gd name="connsiteY26" fmla="*/ 581025 h 676275"/>
                <a:gd name="connsiteX27" fmla="*/ 0 w 1957387"/>
                <a:gd name="connsiteY27" fmla="*/ 623888 h 676275"/>
                <a:gd name="connsiteX0" fmla="*/ 0 w 1957387"/>
                <a:gd name="connsiteY0" fmla="*/ 623888 h 676275"/>
                <a:gd name="connsiteX1" fmla="*/ 4762 w 1957387"/>
                <a:gd name="connsiteY1" fmla="*/ 504825 h 676275"/>
                <a:gd name="connsiteX2" fmla="*/ 4762 w 1957387"/>
                <a:gd name="connsiteY2" fmla="*/ 290513 h 676275"/>
                <a:gd name="connsiteX3" fmla="*/ 47625 w 1957387"/>
                <a:gd name="connsiteY3" fmla="*/ 280988 h 676275"/>
                <a:gd name="connsiteX4" fmla="*/ 52387 w 1957387"/>
                <a:gd name="connsiteY4" fmla="*/ 195263 h 676275"/>
                <a:gd name="connsiteX5" fmla="*/ 157162 w 1957387"/>
                <a:gd name="connsiteY5" fmla="*/ 195263 h 676275"/>
                <a:gd name="connsiteX6" fmla="*/ 147637 w 1957387"/>
                <a:gd name="connsiteY6" fmla="*/ 128588 h 676275"/>
                <a:gd name="connsiteX7" fmla="*/ 328612 w 1957387"/>
                <a:gd name="connsiteY7" fmla="*/ 100013 h 676275"/>
                <a:gd name="connsiteX8" fmla="*/ 514350 w 1957387"/>
                <a:gd name="connsiteY8" fmla="*/ 90488 h 676275"/>
                <a:gd name="connsiteX9" fmla="*/ 590550 w 1957387"/>
                <a:gd name="connsiteY9" fmla="*/ 42863 h 676275"/>
                <a:gd name="connsiteX10" fmla="*/ 723900 w 1957387"/>
                <a:gd name="connsiteY10" fmla="*/ 19050 h 676275"/>
                <a:gd name="connsiteX11" fmla="*/ 800100 w 1957387"/>
                <a:gd name="connsiteY11" fmla="*/ 0 h 676275"/>
                <a:gd name="connsiteX12" fmla="*/ 862012 w 1957387"/>
                <a:gd name="connsiteY12" fmla="*/ 0 h 676275"/>
                <a:gd name="connsiteX13" fmla="*/ 962025 w 1957387"/>
                <a:gd name="connsiteY13" fmla="*/ 0 h 676275"/>
                <a:gd name="connsiteX14" fmla="*/ 1062037 w 1957387"/>
                <a:gd name="connsiteY14" fmla="*/ 14288 h 676275"/>
                <a:gd name="connsiteX15" fmla="*/ 1166812 w 1957387"/>
                <a:gd name="connsiteY15" fmla="*/ 38100 h 676275"/>
                <a:gd name="connsiteX16" fmla="*/ 1209675 w 1957387"/>
                <a:gd name="connsiteY16" fmla="*/ 52388 h 676275"/>
                <a:gd name="connsiteX17" fmla="*/ 1509712 w 1957387"/>
                <a:gd name="connsiteY17" fmla="*/ 42863 h 676275"/>
                <a:gd name="connsiteX18" fmla="*/ 1528762 w 1957387"/>
                <a:gd name="connsiteY18" fmla="*/ 109538 h 676275"/>
                <a:gd name="connsiteX19" fmla="*/ 1819275 w 1957387"/>
                <a:gd name="connsiteY19" fmla="*/ 71438 h 676275"/>
                <a:gd name="connsiteX20" fmla="*/ 1819275 w 1957387"/>
                <a:gd name="connsiteY20" fmla="*/ 128588 h 676275"/>
                <a:gd name="connsiteX21" fmla="*/ 1876425 w 1957387"/>
                <a:gd name="connsiteY21" fmla="*/ 119063 h 676275"/>
                <a:gd name="connsiteX22" fmla="*/ 1957387 w 1957387"/>
                <a:gd name="connsiteY22" fmla="*/ 476250 h 676275"/>
                <a:gd name="connsiteX23" fmla="*/ 1928812 w 1957387"/>
                <a:gd name="connsiteY23" fmla="*/ 576263 h 676275"/>
                <a:gd name="connsiteX24" fmla="*/ 195262 w 1957387"/>
                <a:gd name="connsiteY24" fmla="*/ 676275 h 676275"/>
                <a:gd name="connsiteX25" fmla="*/ 200025 w 1957387"/>
                <a:gd name="connsiteY25" fmla="*/ 628650 h 676275"/>
                <a:gd name="connsiteX26" fmla="*/ 185737 w 1957387"/>
                <a:gd name="connsiteY26" fmla="*/ 614363 h 676275"/>
                <a:gd name="connsiteX27" fmla="*/ 0 w 1957387"/>
                <a:gd name="connsiteY27" fmla="*/ 623888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57387" h="676275">
                  <a:moveTo>
                    <a:pt x="0" y="623888"/>
                  </a:moveTo>
                  <a:lnTo>
                    <a:pt x="4762" y="504825"/>
                  </a:lnTo>
                  <a:lnTo>
                    <a:pt x="4762" y="290513"/>
                  </a:lnTo>
                  <a:lnTo>
                    <a:pt x="47625" y="280988"/>
                  </a:lnTo>
                  <a:lnTo>
                    <a:pt x="52387" y="195263"/>
                  </a:lnTo>
                  <a:lnTo>
                    <a:pt x="157162" y="195263"/>
                  </a:lnTo>
                  <a:lnTo>
                    <a:pt x="147637" y="128588"/>
                  </a:lnTo>
                  <a:lnTo>
                    <a:pt x="328612" y="100013"/>
                  </a:lnTo>
                  <a:lnTo>
                    <a:pt x="514350" y="90488"/>
                  </a:lnTo>
                  <a:lnTo>
                    <a:pt x="590550" y="42863"/>
                  </a:lnTo>
                  <a:lnTo>
                    <a:pt x="723900" y="19050"/>
                  </a:lnTo>
                  <a:lnTo>
                    <a:pt x="800100" y="0"/>
                  </a:lnTo>
                  <a:lnTo>
                    <a:pt x="862012" y="0"/>
                  </a:lnTo>
                  <a:lnTo>
                    <a:pt x="962025" y="0"/>
                  </a:lnTo>
                  <a:lnTo>
                    <a:pt x="1062037" y="14288"/>
                  </a:lnTo>
                  <a:lnTo>
                    <a:pt x="1166812" y="38100"/>
                  </a:lnTo>
                  <a:lnTo>
                    <a:pt x="1209675" y="52388"/>
                  </a:lnTo>
                  <a:lnTo>
                    <a:pt x="1509712" y="42863"/>
                  </a:lnTo>
                  <a:lnTo>
                    <a:pt x="1528762" y="109538"/>
                  </a:lnTo>
                  <a:lnTo>
                    <a:pt x="1819275" y="71438"/>
                  </a:lnTo>
                  <a:lnTo>
                    <a:pt x="1819275" y="128588"/>
                  </a:lnTo>
                  <a:lnTo>
                    <a:pt x="1876425" y="119063"/>
                  </a:lnTo>
                  <a:lnTo>
                    <a:pt x="1957387" y="476250"/>
                  </a:lnTo>
                  <a:lnTo>
                    <a:pt x="1928812" y="576263"/>
                  </a:lnTo>
                  <a:lnTo>
                    <a:pt x="195262" y="676275"/>
                  </a:lnTo>
                  <a:lnTo>
                    <a:pt x="200025" y="628650"/>
                  </a:lnTo>
                  <a:lnTo>
                    <a:pt x="185737" y="614363"/>
                  </a:lnTo>
                  <a:lnTo>
                    <a:pt x="0" y="623888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52" name="Chevron 4"/>
            <p:cNvSpPr/>
            <p:nvPr/>
          </p:nvSpPr>
          <p:spPr>
            <a:xfrm>
              <a:off x="5234821" y="1722055"/>
              <a:ext cx="591740" cy="2536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478" tIns="10478" rIns="10478" bIns="10478" numCol="1" spcCol="1270" anchor="ctr" anchorCtr="0">
              <a:noAutofit/>
            </a:bodyPr>
            <a:lstStyle/>
            <a:p>
              <a:pPr algn="ctr" defTabSz="733425">
                <a:lnSpc>
                  <a:spcPct val="90000"/>
                </a:lnSpc>
                <a:spcAft>
                  <a:spcPct val="35000"/>
                </a:spcAft>
              </a:pPr>
              <a:endParaRPr lang="en-US" sz="165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04250" y="2113969"/>
              <a:ext cx="264810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Vacant Units: </a:t>
              </a:r>
              <a:r>
                <a:rPr lang="en-US" sz="1050" b="0" dirty="0"/>
                <a:t>15   </a:t>
              </a:r>
              <a:r>
                <a:rPr lang="en-US" sz="1050" dirty="0"/>
                <a:t>  </a:t>
              </a:r>
              <a:endParaRPr lang="en-US" sz="1050" dirty="0" smtClean="0"/>
            </a:p>
            <a:p>
              <a:r>
                <a:rPr lang="en-US" sz="1050" dirty="0" smtClean="0"/>
                <a:t>Vacant </a:t>
              </a:r>
              <a:r>
                <a:rPr lang="en-US" sz="1050" dirty="0"/>
                <a:t>Sq. Ft.: </a:t>
              </a:r>
              <a:r>
                <a:rPr lang="en-US" sz="1050" b="0" dirty="0"/>
                <a:t>112,115 </a:t>
              </a:r>
              <a:r>
                <a:rPr lang="en-US" sz="1050" b="0" dirty="0" smtClean="0"/>
                <a:t>SF</a:t>
              </a:r>
              <a:endParaRPr lang="en-US" sz="1050" b="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808378" y="1821375"/>
              <a:ext cx="25730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Silver Lane </a:t>
              </a:r>
              <a:r>
                <a:rPr lang="en-US" sz="1500" dirty="0" smtClean="0">
                  <a:solidFill>
                    <a:schemeClr val="bg1"/>
                  </a:solidFill>
                </a:rPr>
                <a:t>Plaza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195888" y="866932"/>
              <a:ext cx="2032038" cy="816483"/>
              <a:chOff x="5629274" y="1856524"/>
              <a:chExt cx="2200276" cy="863658"/>
            </a:xfrm>
            <a:solidFill>
              <a:srgbClr val="FF0000">
                <a:alpha val="40000"/>
              </a:srgbClr>
            </a:solidFill>
          </p:grpSpPr>
          <p:grpSp>
            <p:nvGrpSpPr>
              <p:cNvPr id="31" name="Group 30"/>
              <p:cNvGrpSpPr/>
              <p:nvPr/>
            </p:nvGrpSpPr>
            <p:grpSpPr>
              <a:xfrm>
                <a:off x="6078745" y="1856524"/>
                <a:ext cx="1101468" cy="485484"/>
                <a:chOff x="6072624" y="1773672"/>
                <a:chExt cx="1456133" cy="641807"/>
              </a:xfrm>
              <a:grpFill/>
            </p:grpSpPr>
            <p:sp>
              <p:nvSpPr>
                <p:cNvPr id="67" name="Freeform 66"/>
                <p:cNvSpPr/>
                <p:nvPr/>
              </p:nvSpPr>
              <p:spPr>
                <a:xfrm>
                  <a:off x="6072624" y="1773672"/>
                  <a:ext cx="902532" cy="641807"/>
                </a:xfrm>
                <a:custGeom>
                  <a:avLst/>
                  <a:gdLst>
                    <a:gd name="connsiteX0" fmla="*/ 0 w 814388"/>
                    <a:gd name="connsiteY0" fmla="*/ 619125 h 623887"/>
                    <a:gd name="connsiteX1" fmla="*/ 61913 w 814388"/>
                    <a:gd name="connsiteY1" fmla="*/ 0 h 623887"/>
                    <a:gd name="connsiteX2" fmla="*/ 533400 w 814388"/>
                    <a:gd name="connsiteY2" fmla="*/ 9525 h 623887"/>
                    <a:gd name="connsiteX3" fmla="*/ 542925 w 814388"/>
                    <a:gd name="connsiteY3" fmla="*/ 300037 h 623887"/>
                    <a:gd name="connsiteX4" fmla="*/ 800100 w 814388"/>
                    <a:gd name="connsiteY4" fmla="*/ 290512 h 623887"/>
                    <a:gd name="connsiteX5" fmla="*/ 809625 w 814388"/>
                    <a:gd name="connsiteY5" fmla="*/ 576262 h 623887"/>
                    <a:gd name="connsiteX6" fmla="*/ 814388 w 814388"/>
                    <a:gd name="connsiteY6" fmla="*/ 623887 h 623887"/>
                    <a:gd name="connsiteX7" fmla="*/ 0 w 814388"/>
                    <a:gd name="connsiteY7" fmla="*/ 619125 h 623887"/>
                    <a:gd name="connsiteX0" fmla="*/ 0 w 814388"/>
                    <a:gd name="connsiteY0" fmla="*/ 619125 h 623887"/>
                    <a:gd name="connsiteX1" fmla="*/ 61913 w 814388"/>
                    <a:gd name="connsiteY1" fmla="*/ 0 h 623887"/>
                    <a:gd name="connsiteX2" fmla="*/ 533400 w 814388"/>
                    <a:gd name="connsiteY2" fmla="*/ 9525 h 623887"/>
                    <a:gd name="connsiteX3" fmla="*/ 542925 w 814388"/>
                    <a:gd name="connsiteY3" fmla="*/ 300037 h 623887"/>
                    <a:gd name="connsiteX4" fmla="*/ 800100 w 814388"/>
                    <a:gd name="connsiteY4" fmla="*/ 290512 h 623887"/>
                    <a:gd name="connsiteX5" fmla="*/ 809625 w 814388"/>
                    <a:gd name="connsiteY5" fmla="*/ 576262 h 623887"/>
                    <a:gd name="connsiteX6" fmla="*/ 814388 w 814388"/>
                    <a:gd name="connsiteY6" fmla="*/ 623887 h 623887"/>
                    <a:gd name="connsiteX7" fmla="*/ 16669 w 814388"/>
                    <a:gd name="connsiteY7" fmla="*/ 621506 h 623887"/>
                    <a:gd name="connsiteX8" fmla="*/ 0 w 814388"/>
                    <a:gd name="connsiteY8" fmla="*/ 619125 h 623887"/>
                    <a:gd name="connsiteX0" fmla="*/ 0 w 814388"/>
                    <a:gd name="connsiteY0" fmla="*/ 619125 h 642937"/>
                    <a:gd name="connsiteX1" fmla="*/ 61913 w 814388"/>
                    <a:gd name="connsiteY1" fmla="*/ 0 h 642937"/>
                    <a:gd name="connsiteX2" fmla="*/ 533400 w 814388"/>
                    <a:gd name="connsiteY2" fmla="*/ 9525 h 642937"/>
                    <a:gd name="connsiteX3" fmla="*/ 542925 w 814388"/>
                    <a:gd name="connsiteY3" fmla="*/ 300037 h 642937"/>
                    <a:gd name="connsiteX4" fmla="*/ 800100 w 814388"/>
                    <a:gd name="connsiteY4" fmla="*/ 290512 h 642937"/>
                    <a:gd name="connsiteX5" fmla="*/ 809625 w 814388"/>
                    <a:gd name="connsiteY5" fmla="*/ 576262 h 642937"/>
                    <a:gd name="connsiteX6" fmla="*/ 814388 w 814388"/>
                    <a:gd name="connsiteY6" fmla="*/ 623887 h 642937"/>
                    <a:gd name="connsiteX7" fmla="*/ 4763 w 814388"/>
                    <a:gd name="connsiteY7" fmla="*/ 642937 h 642937"/>
                    <a:gd name="connsiteX8" fmla="*/ 0 w 814388"/>
                    <a:gd name="connsiteY8" fmla="*/ 619125 h 642937"/>
                    <a:gd name="connsiteX0" fmla="*/ 68204 w 882592"/>
                    <a:gd name="connsiteY0" fmla="*/ 609600 h 633412"/>
                    <a:gd name="connsiteX1" fmla="*/ 0 w 882592"/>
                    <a:gd name="connsiteY1" fmla="*/ 49238 h 633412"/>
                    <a:gd name="connsiteX2" fmla="*/ 601604 w 882592"/>
                    <a:gd name="connsiteY2" fmla="*/ 0 h 633412"/>
                    <a:gd name="connsiteX3" fmla="*/ 611129 w 882592"/>
                    <a:gd name="connsiteY3" fmla="*/ 290512 h 633412"/>
                    <a:gd name="connsiteX4" fmla="*/ 868304 w 882592"/>
                    <a:gd name="connsiteY4" fmla="*/ 280987 h 633412"/>
                    <a:gd name="connsiteX5" fmla="*/ 877829 w 882592"/>
                    <a:gd name="connsiteY5" fmla="*/ 566737 h 633412"/>
                    <a:gd name="connsiteX6" fmla="*/ 882592 w 882592"/>
                    <a:gd name="connsiteY6" fmla="*/ 614362 h 633412"/>
                    <a:gd name="connsiteX7" fmla="*/ 72967 w 882592"/>
                    <a:gd name="connsiteY7" fmla="*/ 633412 h 633412"/>
                    <a:gd name="connsiteX8" fmla="*/ 68204 w 882592"/>
                    <a:gd name="connsiteY8" fmla="*/ 609600 h 633412"/>
                    <a:gd name="connsiteX0" fmla="*/ 0 w 902532"/>
                    <a:gd name="connsiteY0" fmla="*/ 613798 h 633412"/>
                    <a:gd name="connsiteX1" fmla="*/ 19940 w 902532"/>
                    <a:gd name="connsiteY1" fmla="*/ 49238 h 633412"/>
                    <a:gd name="connsiteX2" fmla="*/ 621544 w 902532"/>
                    <a:gd name="connsiteY2" fmla="*/ 0 h 633412"/>
                    <a:gd name="connsiteX3" fmla="*/ 631069 w 902532"/>
                    <a:gd name="connsiteY3" fmla="*/ 290512 h 633412"/>
                    <a:gd name="connsiteX4" fmla="*/ 888244 w 902532"/>
                    <a:gd name="connsiteY4" fmla="*/ 280987 h 633412"/>
                    <a:gd name="connsiteX5" fmla="*/ 897769 w 902532"/>
                    <a:gd name="connsiteY5" fmla="*/ 566737 h 633412"/>
                    <a:gd name="connsiteX6" fmla="*/ 902532 w 902532"/>
                    <a:gd name="connsiteY6" fmla="*/ 614362 h 633412"/>
                    <a:gd name="connsiteX7" fmla="*/ 92907 w 902532"/>
                    <a:gd name="connsiteY7" fmla="*/ 633412 h 633412"/>
                    <a:gd name="connsiteX8" fmla="*/ 0 w 902532"/>
                    <a:gd name="connsiteY8" fmla="*/ 613798 h 633412"/>
                    <a:gd name="connsiteX0" fmla="*/ 0 w 902532"/>
                    <a:gd name="connsiteY0" fmla="*/ 613798 h 641807"/>
                    <a:gd name="connsiteX1" fmla="*/ 19940 w 902532"/>
                    <a:gd name="connsiteY1" fmla="*/ 49238 h 641807"/>
                    <a:gd name="connsiteX2" fmla="*/ 621544 w 902532"/>
                    <a:gd name="connsiteY2" fmla="*/ 0 h 641807"/>
                    <a:gd name="connsiteX3" fmla="*/ 631069 w 902532"/>
                    <a:gd name="connsiteY3" fmla="*/ 290512 h 641807"/>
                    <a:gd name="connsiteX4" fmla="*/ 888244 w 902532"/>
                    <a:gd name="connsiteY4" fmla="*/ 280987 h 641807"/>
                    <a:gd name="connsiteX5" fmla="*/ 897769 w 902532"/>
                    <a:gd name="connsiteY5" fmla="*/ 566737 h 641807"/>
                    <a:gd name="connsiteX6" fmla="*/ 902532 w 902532"/>
                    <a:gd name="connsiteY6" fmla="*/ 614362 h 641807"/>
                    <a:gd name="connsiteX7" fmla="*/ 21552 w 902532"/>
                    <a:gd name="connsiteY7" fmla="*/ 641807 h 641807"/>
                    <a:gd name="connsiteX8" fmla="*/ 0 w 902532"/>
                    <a:gd name="connsiteY8" fmla="*/ 613798 h 641807"/>
                    <a:gd name="connsiteX0" fmla="*/ 0 w 902532"/>
                    <a:gd name="connsiteY0" fmla="*/ 613798 h 641807"/>
                    <a:gd name="connsiteX1" fmla="*/ 19940 w 902532"/>
                    <a:gd name="connsiteY1" fmla="*/ 49238 h 641807"/>
                    <a:gd name="connsiteX2" fmla="*/ 621544 w 902532"/>
                    <a:gd name="connsiteY2" fmla="*/ 0 h 641807"/>
                    <a:gd name="connsiteX3" fmla="*/ 631069 w 902532"/>
                    <a:gd name="connsiteY3" fmla="*/ 290512 h 641807"/>
                    <a:gd name="connsiteX4" fmla="*/ 888244 w 902532"/>
                    <a:gd name="connsiteY4" fmla="*/ 280987 h 641807"/>
                    <a:gd name="connsiteX5" fmla="*/ 897769 w 902532"/>
                    <a:gd name="connsiteY5" fmla="*/ 566737 h 641807"/>
                    <a:gd name="connsiteX6" fmla="*/ 902532 w 902532"/>
                    <a:gd name="connsiteY6" fmla="*/ 614362 h 641807"/>
                    <a:gd name="connsiteX7" fmla="*/ 21552 w 902532"/>
                    <a:gd name="connsiteY7" fmla="*/ 641807 h 641807"/>
                    <a:gd name="connsiteX8" fmla="*/ 0 w 902532"/>
                    <a:gd name="connsiteY8" fmla="*/ 613798 h 64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2532" h="641807">
                      <a:moveTo>
                        <a:pt x="0" y="613798"/>
                      </a:moveTo>
                      <a:lnTo>
                        <a:pt x="19940" y="49238"/>
                      </a:lnTo>
                      <a:lnTo>
                        <a:pt x="621544" y="0"/>
                      </a:lnTo>
                      <a:lnTo>
                        <a:pt x="631069" y="290512"/>
                      </a:lnTo>
                      <a:lnTo>
                        <a:pt x="888244" y="280987"/>
                      </a:lnTo>
                      <a:lnTo>
                        <a:pt x="897769" y="566737"/>
                      </a:lnTo>
                      <a:lnTo>
                        <a:pt x="902532" y="614362"/>
                      </a:lnTo>
                      <a:lnTo>
                        <a:pt x="21552" y="641807"/>
                      </a:lnTo>
                      <a:lnTo>
                        <a:pt x="0" y="613798"/>
                      </a:lnTo>
                      <a:close/>
                    </a:path>
                  </a:pathLst>
                </a:custGeom>
                <a:grpFill/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/>
                </a:p>
              </p:txBody>
            </p:sp>
            <p:sp>
              <p:nvSpPr>
                <p:cNvPr id="68" name="Freeform 67"/>
                <p:cNvSpPr/>
                <p:nvPr/>
              </p:nvSpPr>
              <p:spPr>
                <a:xfrm>
                  <a:off x="7081184" y="2057466"/>
                  <a:ext cx="447573" cy="321468"/>
                </a:xfrm>
                <a:custGeom>
                  <a:avLst/>
                  <a:gdLst>
                    <a:gd name="connsiteX0" fmla="*/ 0 w 416719"/>
                    <a:gd name="connsiteY0" fmla="*/ 26194 h 347662"/>
                    <a:gd name="connsiteX1" fmla="*/ 11906 w 416719"/>
                    <a:gd name="connsiteY1" fmla="*/ 292894 h 347662"/>
                    <a:gd name="connsiteX2" fmla="*/ 9525 w 416719"/>
                    <a:gd name="connsiteY2" fmla="*/ 347662 h 347662"/>
                    <a:gd name="connsiteX3" fmla="*/ 381000 w 416719"/>
                    <a:gd name="connsiteY3" fmla="*/ 345281 h 347662"/>
                    <a:gd name="connsiteX4" fmla="*/ 378619 w 416719"/>
                    <a:gd name="connsiteY4" fmla="*/ 166687 h 347662"/>
                    <a:gd name="connsiteX5" fmla="*/ 416719 w 416719"/>
                    <a:gd name="connsiteY5" fmla="*/ 169069 h 347662"/>
                    <a:gd name="connsiteX6" fmla="*/ 385762 w 416719"/>
                    <a:gd name="connsiteY6" fmla="*/ 0 h 347662"/>
                    <a:gd name="connsiteX7" fmla="*/ 0 w 416719"/>
                    <a:gd name="connsiteY7" fmla="*/ 26194 h 347662"/>
                    <a:gd name="connsiteX0" fmla="*/ 0 w 416719"/>
                    <a:gd name="connsiteY0" fmla="*/ 26194 h 347662"/>
                    <a:gd name="connsiteX1" fmla="*/ 11906 w 416719"/>
                    <a:gd name="connsiteY1" fmla="*/ 292894 h 347662"/>
                    <a:gd name="connsiteX2" fmla="*/ 9525 w 416719"/>
                    <a:gd name="connsiteY2" fmla="*/ 347662 h 347662"/>
                    <a:gd name="connsiteX3" fmla="*/ 381000 w 416719"/>
                    <a:gd name="connsiteY3" fmla="*/ 345281 h 347662"/>
                    <a:gd name="connsiteX4" fmla="*/ 376238 w 416719"/>
                    <a:gd name="connsiteY4" fmla="*/ 197643 h 347662"/>
                    <a:gd name="connsiteX5" fmla="*/ 416719 w 416719"/>
                    <a:gd name="connsiteY5" fmla="*/ 169069 h 347662"/>
                    <a:gd name="connsiteX6" fmla="*/ 385762 w 416719"/>
                    <a:gd name="connsiteY6" fmla="*/ 0 h 347662"/>
                    <a:gd name="connsiteX7" fmla="*/ 0 w 416719"/>
                    <a:gd name="connsiteY7" fmla="*/ 26194 h 347662"/>
                    <a:gd name="connsiteX0" fmla="*/ 0 w 414337"/>
                    <a:gd name="connsiteY0" fmla="*/ 26194 h 347662"/>
                    <a:gd name="connsiteX1" fmla="*/ 11906 w 414337"/>
                    <a:gd name="connsiteY1" fmla="*/ 292894 h 347662"/>
                    <a:gd name="connsiteX2" fmla="*/ 9525 w 414337"/>
                    <a:gd name="connsiteY2" fmla="*/ 347662 h 347662"/>
                    <a:gd name="connsiteX3" fmla="*/ 381000 w 414337"/>
                    <a:gd name="connsiteY3" fmla="*/ 345281 h 347662"/>
                    <a:gd name="connsiteX4" fmla="*/ 376238 w 414337"/>
                    <a:gd name="connsiteY4" fmla="*/ 197643 h 347662"/>
                    <a:gd name="connsiteX5" fmla="*/ 414337 w 414337"/>
                    <a:gd name="connsiteY5" fmla="*/ 202407 h 347662"/>
                    <a:gd name="connsiteX6" fmla="*/ 385762 w 414337"/>
                    <a:gd name="connsiteY6" fmla="*/ 0 h 347662"/>
                    <a:gd name="connsiteX7" fmla="*/ 0 w 414337"/>
                    <a:gd name="connsiteY7" fmla="*/ 26194 h 347662"/>
                    <a:gd name="connsiteX0" fmla="*/ 0 w 414337"/>
                    <a:gd name="connsiteY0" fmla="*/ 26194 h 347662"/>
                    <a:gd name="connsiteX1" fmla="*/ 11906 w 414337"/>
                    <a:gd name="connsiteY1" fmla="*/ 292894 h 347662"/>
                    <a:gd name="connsiteX2" fmla="*/ 9525 w 414337"/>
                    <a:gd name="connsiteY2" fmla="*/ 347662 h 347662"/>
                    <a:gd name="connsiteX3" fmla="*/ 381000 w 414337"/>
                    <a:gd name="connsiteY3" fmla="*/ 345281 h 347662"/>
                    <a:gd name="connsiteX4" fmla="*/ 376238 w 414337"/>
                    <a:gd name="connsiteY4" fmla="*/ 197643 h 347662"/>
                    <a:gd name="connsiteX5" fmla="*/ 414337 w 414337"/>
                    <a:gd name="connsiteY5" fmla="*/ 202407 h 347662"/>
                    <a:gd name="connsiteX6" fmla="*/ 407194 w 414337"/>
                    <a:gd name="connsiteY6" fmla="*/ 169069 h 347662"/>
                    <a:gd name="connsiteX7" fmla="*/ 385762 w 414337"/>
                    <a:gd name="connsiteY7" fmla="*/ 0 h 347662"/>
                    <a:gd name="connsiteX8" fmla="*/ 0 w 414337"/>
                    <a:gd name="connsiteY8" fmla="*/ 26194 h 347662"/>
                    <a:gd name="connsiteX0" fmla="*/ 0 w 414338"/>
                    <a:gd name="connsiteY0" fmla="*/ 26194 h 347662"/>
                    <a:gd name="connsiteX1" fmla="*/ 11906 w 414338"/>
                    <a:gd name="connsiteY1" fmla="*/ 292894 h 347662"/>
                    <a:gd name="connsiteX2" fmla="*/ 9525 w 414338"/>
                    <a:gd name="connsiteY2" fmla="*/ 347662 h 347662"/>
                    <a:gd name="connsiteX3" fmla="*/ 381000 w 414338"/>
                    <a:gd name="connsiteY3" fmla="*/ 345281 h 347662"/>
                    <a:gd name="connsiteX4" fmla="*/ 376238 w 414338"/>
                    <a:gd name="connsiteY4" fmla="*/ 197643 h 347662"/>
                    <a:gd name="connsiteX5" fmla="*/ 414337 w 414338"/>
                    <a:gd name="connsiteY5" fmla="*/ 202407 h 347662"/>
                    <a:gd name="connsiteX6" fmla="*/ 414338 w 414338"/>
                    <a:gd name="connsiteY6" fmla="*/ 166688 h 347662"/>
                    <a:gd name="connsiteX7" fmla="*/ 385762 w 414338"/>
                    <a:gd name="connsiteY7" fmla="*/ 0 h 347662"/>
                    <a:gd name="connsiteX8" fmla="*/ 0 w 414338"/>
                    <a:gd name="connsiteY8" fmla="*/ 26194 h 347662"/>
                    <a:gd name="connsiteX0" fmla="*/ 0 w 414338"/>
                    <a:gd name="connsiteY0" fmla="*/ 26194 h 347662"/>
                    <a:gd name="connsiteX1" fmla="*/ 11906 w 414338"/>
                    <a:gd name="connsiteY1" fmla="*/ 292894 h 347662"/>
                    <a:gd name="connsiteX2" fmla="*/ 9525 w 414338"/>
                    <a:gd name="connsiteY2" fmla="*/ 347662 h 347662"/>
                    <a:gd name="connsiteX3" fmla="*/ 381000 w 414338"/>
                    <a:gd name="connsiteY3" fmla="*/ 345281 h 347662"/>
                    <a:gd name="connsiteX4" fmla="*/ 376238 w 414338"/>
                    <a:gd name="connsiteY4" fmla="*/ 211930 h 347662"/>
                    <a:gd name="connsiteX5" fmla="*/ 414337 w 414338"/>
                    <a:gd name="connsiteY5" fmla="*/ 202407 h 347662"/>
                    <a:gd name="connsiteX6" fmla="*/ 414338 w 414338"/>
                    <a:gd name="connsiteY6" fmla="*/ 166688 h 347662"/>
                    <a:gd name="connsiteX7" fmla="*/ 385762 w 414338"/>
                    <a:gd name="connsiteY7" fmla="*/ 0 h 347662"/>
                    <a:gd name="connsiteX8" fmla="*/ 0 w 414338"/>
                    <a:gd name="connsiteY8" fmla="*/ 26194 h 347662"/>
                    <a:gd name="connsiteX0" fmla="*/ 0 w 416440"/>
                    <a:gd name="connsiteY0" fmla="*/ 0 h 321468"/>
                    <a:gd name="connsiteX1" fmla="*/ 11906 w 416440"/>
                    <a:gd name="connsiteY1" fmla="*/ 266700 h 321468"/>
                    <a:gd name="connsiteX2" fmla="*/ 9525 w 416440"/>
                    <a:gd name="connsiteY2" fmla="*/ 321468 h 321468"/>
                    <a:gd name="connsiteX3" fmla="*/ 381000 w 416440"/>
                    <a:gd name="connsiteY3" fmla="*/ 319087 h 321468"/>
                    <a:gd name="connsiteX4" fmla="*/ 376238 w 416440"/>
                    <a:gd name="connsiteY4" fmla="*/ 185736 h 321468"/>
                    <a:gd name="connsiteX5" fmla="*/ 414337 w 416440"/>
                    <a:gd name="connsiteY5" fmla="*/ 176213 h 321468"/>
                    <a:gd name="connsiteX6" fmla="*/ 414338 w 416440"/>
                    <a:gd name="connsiteY6" fmla="*/ 140494 h 321468"/>
                    <a:gd name="connsiteX7" fmla="*/ 416440 w 416440"/>
                    <a:gd name="connsiteY7" fmla="*/ 13765 h 321468"/>
                    <a:gd name="connsiteX8" fmla="*/ 0 w 416440"/>
                    <a:gd name="connsiteY8" fmla="*/ 0 h 321468"/>
                    <a:gd name="connsiteX0" fmla="*/ 0 w 414362"/>
                    <a:gd name="connsiteY0" fmla="*/ 0 h 321468"/>
                    <a:gd name="connsiteX1" fmla="*/ 11906 w 414362"/>
                    <a:gd name="connsiteY1" fmla="*/ 266700 h 321468"/>
                    <a:gd name="connsiteX2" fmla="*/ 9525 w 414362"/>
                    <a:gd name="connsiteY2" fmla="*/ 321468 h 321468"/>
                    <a:gd name="connsiteX3" fmla="*/ 381000 w 414362"/>
                    <a:gd name="connsiteY3" fmla="*/ 319087 h 321468"/>
                    <a:gd name="connsiteX4" fmla="*/ 376238 w 414362"/>
                    <a:gd name="connsiteY4" fmla="*/ 185736 h 321468"/>
                    <a:gd name="connsiteX5" fmla="*/ 414337 w 414362"/>
                    <a:gd name="connsiteY5" fmla="*/ 176213 h 321468"/>
                    <a:gd name="connsiteX6" fmla="*/ 414338 w 414362"/>
                    <a:gd name="connsiteY6" fmla="*/ 140494 h 321468"/>
                    <a:gd name="connsiteX7" fmla="*/ 401101 w 414362"/>
                    <a:gd name="connsiteY7" fmla="*/ 1278 h 321468"/>
                    <a:gd name="connsiteX8" fmla="*/ 0 w 414362"/>
                    <a:gd name="connsiteY8" fmla="*/ 0 h 321468"/>
                    <a:gd name="connsiteX0" fmla="*/ 0 w 414374"/>
                    <a:gd name="connsiteY0" fmla="*/ 0 h 321468"/>
                    <a:gd name="connsiteX1" fmla="*/ 11906 w 414374"/>
                    <a:gd name="connsiteY1" fmla="*/ 266700 h 321468"/>
                    <a:gd name="connsiteX2" fmla="*/ 9525 w 414374"/>
                    <a:gd name="connsiteY2" fmla="*/ 321468 h 321468"/>
                    <a:gd name="connsiteX3" fmla="*/ 381000 w 414374"/>
                    <a:gd name="connsiteY3" fmla="*/ 319087 h 321468"/>
                    <a:gd name="connsiteX4" fmla="*/ 376238 w 414374"/>
                    <a:gd name="connsiteY4" fmla="*/ 185736 h 321468"/>
                    <a:gd name="connsiteX5" fmla="*/ 414337 w 414374"/>
                    <a:gd name="connsiteY5" fmla="*/ 176213 h 321468"/>
                    <a:gd name="connsiteX6" fmla="*/ 414338 w 414374"/>
                    <a:gd name="connsiteY6" fmla="*/ 140494 h 321468"/>
                    <a:gd name="connsiteX7" fmla="*/ 406214 w 414374"/>
                    <a:gd name="connsiteY7" fmla="*/ 3777 h 321468"/>
                    <a:gd name="connsiteX8" fmla="*/ 0 w 414374"/>
                    <a:gd name="connsiteY8" fmla="*/ 0 h 321468"/>
                    <a:gd name="connsiteX0" fmla="*/ 0 w 447572"/>
                    <a:gd name="connsiteY0" fmla="*/ 0 h 321468"/>
                    <a:gd name="connsiteX1" fmla="*/ 11906 w 447572"/>
                    <a:gd name="connsiteY1" fmla="*/ 266700 h 321468"/>
                    <a:gd name="connsiteX2" fmla="*/ 9525 w 447572"/>
                    <a:gd name="connsiteY2" fmla="*/ 321468 h 321468"/>
                    <a:gd name="connsiteX3" fmla="*/ 381000 w 447572"/>
                    <a:gd name="connsiteY3" fmla="*/ 319087 h 321468"/>
                    <a:gd name="connsiteX4" fmla="*/ 376238 w 447572"/>
                    <a:gd name="connsiteY4" fmla="*/ 185736 h 321468"/>
                    <a:gd name="connsiteX5" fmla="*/ 447572 w 447572"/>
                    <a:gd name="connsiteY5" fmla="*/ 186203 h 321468"/>
                    <a:gd name="connsiteX6" fmla="*/ 414338 w 447572"/>
                    <a:gd name="connsiteY6" fmla="*/ 140494 h 321468"/>
                    <a:gd name="connsiteX7" fmla="*/ 406214 w 447572"/>
                    <a:gd name="connsiteY7" fmla="*/ 3777 h 321468"/>
                    <a:gd name="connsiteX8" fmla="*/ 0 w 447572"/>
                    <a:gd name="connsiteY8" fmla="*/ 0 h 321468"/>
                    <a:gd name="connsiteX0" fmla="*/ 0 w 447572"/>
                    <a:gd name="connsiteY0" fmla="*/ 0 h 321468"/>
                    <a:gd name="connsiteX1" fmla="*/ 11906 w 447572"/>
                    <a:gd name="connsiteY1" fmla="*/ 266700 h 321468"/>
                    <a:gd name="connsiteX2" fmla="*/ 9525 w 447572"/>
                    <a:gd name="connsiteY2" fmla="*/ 321468 h 321468"/>
                    <a:gd name="connsiteX3" fmla="*/ 381000 w 447572"/>
                    <a:gd name="connsiteY3" fmla="*/ 319087 h 321468"/>
                    <a:gd name="connsiteX4" fmla="*/ 376238 w 447572"/>
                    <a:gd name="connsiteY4" fmla="*/ 185736 h 321468"/>
                    <a:gd name="connsiteX5" fmla="*/ 447572 w 447572"/>
                    <a:gd name="connsiteY5" fmla="*/ 186203 h 321468"/>
                    <a:gd name="connsiteX6" fmla="*/ 445016 w 447572"/>
                    <a:gd name="connsiteY6" fmla="*/ 135500 h 321468"/>
                    <a:gd name="connsiteX7" fmla="*/ 406214 w 447572"/>
                    <a:gd name="connsiteY7" fmla="*/ 3777 h 321468"/>
                    <a:gd name="connsiteX8" fmla="*/ 0 w 447572"/>
                    <a:gd name="connsiteY8" fmla="*/ 0 h 321468"/>
                    <a:gd name="connsiteX0" fmla="*/ 0 w 447572"/>
                    <a:gd name="connsiteY0" fmla="*/ 0 h 321468"/>
                    <a:gd name="connsiteX1" fmla="*/ 11906 w 447572"/>
                    <a:gd name="connsiteY1" fmla="*/ 266700 h 321468"/>
                    <a:gd name="connsiteX2" fmla="*/ 9525 w 447572"/>
                    <a:gd name="connsiteY2" fmla="*/ 321468 h 321468"/>
                    <a:gd name="connsiteX3" fmla="*/ 381000 w 447572"/>
                    <a:gd name="connsiteY3" fmla="*/ 319087 h 321468"/>
                    <a:gd name="connsiteX4" fmla="*/ 376238 w 447572"/>
                    <a:gd name="connsiteY4" fmla="*/ 185736 h 321468"/>
                    <a:gd name="connsiteX5" fmla="*/ 447572 w 447572"/>
                    <a:gd name="connsiteY5" fmla="*/ 186203 h 321468"/>
                    <a:gd name="connsiteX6" fmla="*/ 445016 w 447572"/>
                    <a:gd name="connsiteY6" fmla="*/ 135500 h 321468"/>
                    <a:gd name="connsiteX7" fmla="*/ 421553 w 447572"/>
                    <a:gd name="connsiteY7" fmla="*/ 6275 h 321468"/>
                    <a:gd name="connsiteX8" fmla="*/ 0 w 447572"/>
                    <a:gd name="connsiteY8" fmla="*/ 0 h 321468"/>
                    <a:gd name="connsiteX0" fmla="*/ 0 w 447572"/>
                    <a:gd name="connsiteY0" fmla="*/ 0 h 321468"/>
                    <a:gd name="connsiteX1" fmla="*/ 11906 w 447572"/>
                    <a:gd name="connsiteY1" fmla="*/ 266700 h 321468"/>
                    <a:gd name="connsiteX2" fmla="*/ 9525 w 447572"/>
                    <a:gd name="connsiteY2" fmla="*/ 321468 h 321468"/>
                    <a:gd name="connsiteX3" fmla="*/ 381000 w 447572"/>
                    <a:gd name="connsiteY3" fmla="*/ 319087 h 321468"/>
                    <a:gd name="connsiteX4" fmla="*/ 376238 w 447572"/>
                    <a:gd name="connsiteY4" fmla="*/ 185736 h 321468"/>
                    <a:gd name="connsiteX5" fmla="*/ 447572 w 447572"/>
                    <a:gd name="connsiteY5" fmla="*/ 186203 h 321468"/>
                    <a:gd name="connsiteX6" fmla="*/ 445016 w 447572"/>
                    <a:gd name="connsiteY6" fmla="*/ 135500 h 321468"/>
                    <a:gd name="connsiteX7" fmla="*/ 421553 w 447572"/>
                    <a:gd name="connsiteY7" fmla="*/ 6275 h 321468"/>
                    <a:gd name="connsiteX8" fmla="*/ 0 w 447572"/>
                    <a:gd name="connsiteY8" fmla="*/ 0 h 32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7572" h="321468">
                      <a:moveTo>
                        <a:pt x="0" y="0"/>
                      </a:moveTo>
                      <a:lnTo>
                        <a:pt x="11906" y="266700"/>
                      </a:lnTo>
                      <a:lnTo>
                        <a:pt x="9525" y="321468"/>
                      </a:lnTo>
                      <a:lnTo>
                        <a:pt x="381000" y="319087"/>
                      </a:lnTo>
                      <a:cubicBezTo>
                        <a:pt x="380206" y="259556"/>
                        <a:pt x="377032" y="245267"/>
                        <a:pt x="376238" y="185736"/>
                      </a:cubicBezTo>
                      <a:lnTo>
                        <a:pt x="447572" y="186203"/>
                      </a:lnTo>
                      <a:cubicBezTo>
                        <a:pt x="447572" y="174297"/>
                        <a:pt x="445016" y="147406"/>
                        <a:pt x="445016" y="135500"/>
                      </a:cubicBezTo>
                      <a:cubicBezTo>
                        <a:pt x="445717" y="93257"/>
                        <a:pt x="443861" y="130933"/>
                        <a:pt x="421553" y="6275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/>
                </a:p>
              </p:txBody>
            </p:sp>
          </p:grpSp>
          <p:sp>
            <p:nvSpPr>
              <p:cNvPr id="33" name="Freeform 32"/>
              <p:cNvSpPr/>
              <p:nvPr/>
            </p:nvSpPr>
            <p:spPr>
              <a:xfrm>
                <a:off x="7629525" y="2561431"/>
                <a:ext cx="200025" cy="158751"/>
              </a:xfrm>
              <a:custGeom>
                <a:avLst/>
                <a:gdLst>
                  <a:gd name="connsiteX0" fmla="*/ 0 w 219075"/>
                  <a:gd name="connsiteY0" fmla="*/ 9525 h 168275"/>
                  <a:gd name="connsiteX1" fmla="*/ 38100 w 219075"/>
                  <a:gd name="connsiteY1" fmla="*/ 127000 h 168275"/>
                  <a:gd name="connsiteX2" fmla="*/ 38100 w 219075"/>
                  <a:gd name="connsiteY2" fmla="*/ 168275 h 168275"/>
                  <a:gd name="connsiteX3" fmla="*/ 209550 w 219075"/>
                  <a:gd name="connsiteY3" fmla="*/ 158750 h 168275"/>
                  <a:gd name="connsiteX4" fmla="*/ 219075 w 219075"/>
                  <a:gd name="connsiteY4" fmla="*/ 117475 h 168275"/>
                  <a:gd name="connsiteX5" fmla="*/ 171450 w 219075"/>
                  <a:gd name="connsiteY5" fmla="*/ 0 h 168275"/>
                  <a:gd name="connsiteX6" fmla="*/ 0 w 219075"/>
                  <a:gd name="connsiteY6" fmla="*/ 9525 h 168275"/>
                  <a:gd name="connsiteX0" fmla="*/ 0 w 219075"/>
                  <a:gd name="connsiteY0" fmla="*/ 7144 h 165894"/>
                  <a:gd name="connsiteX1" fmla="*/ 38100 w 219075"/>
                  <a:gd name="connsiteY1" fmla="*/ 124619 h 165894"/>
                  <a:gd name="connsiteX2" fmla="*/ 38100 w 219075"/>
                  <a:gd name="connsiteY2" fmla="*/ 165894 h 165894"/>
                  <a:gd name="connsiteX3" fmla="*/ 209550 w 219075"/>
                  <a:gd name="connsiteY3" fmla="*/ 156369 h 165894"/>
                  <a:gd name="connsiteX4" fmla="*/ 219075 w 219075"/>
                  <a:gd name="connsiteY4" fmla="*/ 115094 h 165894"/>
                  <a:gd name="connsiteX5" fmla="*/ 192882 w 219075"/>
                  <a:gd name="connsiteY5" fmla="*/ 0 h 165894"/>
                  <a:gd name="connsiteX6" fmla="*/ 0 w 219075"/>
                  <a:gd name="connsiteY6" fmla="*/ 7144 h 165894"/>
                  <a:gd name="connsiteX0" fmla="*/ 0 w 200025"/>
                  <a:gd name="connsiteY0" fmla="*/ 2381 h 165894"/>
                  <a:gd name="connsiteX1" fmla="*/ 19050 w 200025"/>
                  <a:gd name="connsiteY1" fmla="*/ 124619 h 165894"/>
                  <a:gd name="connsiteX2" fmla="*/ 19050 w 200025"/>
                  <a:gd name="connsiteY2" fmla="*/ 165894 h 165894"/>
                  <a:gd name="connsiteX3" fmla="*/ 190500 w 200025"/>
                  <a:gd name="connsiteY3" fmla="*/ 156369 h 165894"/>
                  <a:gd name="connsiteX4" fmla="*/ 200025 w 200025"/>
                  <a:gd name="connsiteY4" fmla="*/ 115094 h 165894"/>
                  <a:gd name="connsiteX5" fmla="*/ 173832 w 200025"/>
                  <a:gd name="connsiteY5" fmla="*/ 0 h 165894"/>
                  <a:gd name="connsiteX6" fmla="*/ 0 w 200025"/>
                  <a:gd name="connsiteY6" fmla="*/ 2381 h 165894"/>
                  <a:gd name="connsiteX0" fmla="*/ 0 w 200025"/>
                  <a:gd name="connsiteY0" fmla="*/ 2381 h 158751"/>
                  <a:gd name="connsiteX1" fmla="*/ 19050 w 200025"/>
                  <a:gd name="connsiteY1" fmla="*/ 124619 h 158751"/>
                  <a:gd name="connsiteX2" fmla="*/ 23812 w 200025"/>
                  <a:gd name="connsiteY2" fmla="*/ 158751 h 158751"/>
                  <a:gd name="connsiteX3" fmla="*/ 190500 w 200025"/>
                  <a:gd name="connsiteY3" fmla="*/ 156369 h 158751"/>
                  <a:gd name="connsiteX4" fmla="*/ 200025 w 200025"/>
                  <a:gd name="connsiteY4" fmla="*/ 115094 h 158751"/>
                  <a:gd name="connsiteX5" fmla="*/ 173832 w 200025"/>
                  <a:gd name="connsiteY5" fmla="*/ 0 h 158751"/>
                  <a:gd name="connsiteX6" fmla="*/ 0 w 200025"/>
                  <a:gd name="connsiteY6" fmla="*/ 2381 h 158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025" h="158751">
                    <a:moveTo>
                      <a:pt x="0" y="2381"/>
                    </a:moveTo>
                    <a:lnTo>
                      <a:pt x="19050" y="124619"/>
                    </a:lnTo>
                    <a:lnTo>
                      <a:pt x="23812" y="158751"/>
                    </a:lnTo>
                    <a:lnTo>
                      <a:pt x="190500" y="156369"/>
                    </a:lnTo>
                    <a:lnTo>
                      <a:pt x="200025" y="115094"/>
                    </a:lnTo>
                    <a:lnTo>
                      <a:pt x="173832" y="0"/>
                    </a:lnTo>
                    <a:lnTo>
                      <a:pt x="0" y="2381"/>
                    </a:lnTo>
                    <a:close/>
                  </a:path>
                </a:pathLst>
              </a:cu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5629274" y="2333625"/>
                <a:ext cx="169864" cy="103982"/>
              </a:xfrm>
              <a:custGeom>
                <a:avLst/>
                <a:gdLst>
                  <a:gd name="connsiteX0" fmla="*/ 0 w 196850"/>
                  <a:gd name="connsiteY0" fmla="*/ 22225 h 146050"/>
                  <a:gd name="connsiteX1" fmla="*/ 165100 w 196850"/>
                  <a:gd name="connsiteY1" fmla="*/ 0 h 146050"/>
                  <a:gd name="connsiteX2" fmla="*/ 196850 w 196850"/>
                  <a:gd name="connsiteY2" fmla="*/ 34925 h 146050"/>
                  <a:gd name="connsiteX3" fmla="*/ 184150 w 196850"/>
                  <a:gd name="connsiteY3" fmla="*/ 146050 h 146050"/>
                  <a:gd name="connsiteX4" fmla="*/ 155575 w 196850"/>
                  <a:gd name="connsiteY4" fmla="*/ 123825 h 146050"/>
                  <a:gd name="connsiteX5" fmla="*/ 0 w 196850"/>
                  <a:gd name="connsiteY5" fmla="*/ 123825 h 146050"/>
                  <a:gd name="connsiteX6" fmla="*/ 0 w 196850"/>
                  <a:gd name="connsiteY6" fmla="*/ 22225 h 146050"/>
                  <a:gd name="connsiteX0" fmla="*/ 0 w 196850"/>
                  <a:gd name="connsiteY0" fmla="*/ 22225 h 150812"/>
                  <a:gd name="connsiteX1" fmla="*/ 165100 w 196850"/>
                  <a:gd name="connsiteY1" fmla="*/ 0 h 150812"/>
                  <a:gd name="connsiteX2" fmla="*/ 196850 w 196850"/>
                  <a:gd name="connsiteY2" fmla="*/ 34925 h 150812"/>
                  <a:gd name="connsiteX3" fmla="*/ 186531 w 196850"/>
                  <a:gd name="connsiteY3" fmla="*/ 150812 h 150812"/>
                  <a:gd name="connsiteX4" fmla="*/ 155575 w 196850"/>
                  <a:gd name="connsiteY4" fmla="*/ 123825 h 150812"/>
                  <a:gd name="connsiteX5" fmla="*/ 0 w 196850"/>
                  <a:gd name="connsiteY5" fmla="*/ 123825 h 150812"/>
                  <a:gd name="connsiteX6" fmla="*/ 0 w 196850"/>
                  <a:gd name="connsiteY6" fmla="*/ 22225 h 150812"/>
                  <a:gd name="connsiteX0" fmla="*/ 0 w 196850"/>
                  <a:gd name="connsiteY0" fmla="*/ 5556 h 134143"/>
                  <a:gd name="connsiteX1" fmla="*/ 167482 w 196850"/>
                  <a:gd name="connsiteY1" fmla="*/ 0 h 134143"/>
                  <a:gd name="connsiteX2" fmla="*/ 196850 w 196850"/>
                  <a:gd name="connsiteY2" fmla="*/ 18256 h 134143"/>
                  <a:gd name="connsiteX3" fmla="*/ 186531 w 196850"/>
                  <a:gd name="connsiteY3" fmla="*/ 134143 h 134143"/>
                  <a:gd name="connsiteX4" fmla="*/ 155575 w 196850"/>
                  <a:gd name="connsiteY4" fmla="*/ 107156 h 134143"/>
                  <a:gd name="connsiteX5" fmla="*/ 0 w 196850"/>
                  <a:gd name="connsiteY5" fmla="*/ 107156 h 134143"/>
                  <a:gd name="connsiteX6" fmla="*/ 0 w 196850"/>
                  <a:gd name="connsiteY6" fmla="*/ 5556 h 134143"/>
                  <a:gd name="connsiteX0" fmla="*/ 0 w 186531"/>
                  <a:gd name="connsiteY0" fmla="*/ 5556 h 134143"/>
                  <a:gd name="connsiteX1" fmla="*/ 167482 w 186531"/>
                  <a:gd name="connsiteY1" fmla="*/ 0 h 134143"/>
                  <a:gd name="connsiteX2" fmla="*/ 184944 w 186531"/>
                  <a:gd name="connsiteY2" fmla="*/ 18256 h 134143"/>
                  <a:gd name="connsiteX3" fmla="*/ 186531 w 186531"/>
                  <a:gd name="connsiteY3" fmla="*/ 134143 h 134143"/>
                  <a:gd name="connsiteX4" fmla="*/ 155575 w 186531"/>
                  <a:gd name="connsiteY4" fmla="*/ 107156 h 134143"/>
                  <a:gd name="connsiteX5" fmla="*/ 0 w 186531"/>
                  <a:gd name="connsiteY5" fmla="*/ 107156 h 134143"/>
                  <a:gd name="connsiteX6" fmla="*/ 0 w 186531"/>
                  <a:gd name="connsiteY6" fmla="*/ 5556 h 134143"/>
                  <a:gd name="connsiteX0" fmla="*/ 0 w 184944"/>
                  <a:gd name="connsiteY0" fmla="*/ 5556 h 122237"/>
                  <a:gd name="connsiteX1" fmla="*/ 167482 w 184944"/>
                  <a:gd name="connsiteY1" fmla="*/ 0 h 122237"/>
                  <a:gd name="connsiteX2" fmla="*/ 184944 w 184944"/>
                  <a:gd name="connsiteY2" fmla="*/ 18256 h 122237"/>
                  <a:gd name="connsiteX3" fmla="*/ 172243 w 184944"/>
                  <a:gd name="connsiteY3" fmla="*/ 122237 h 122237"/>
                  <a:gd name="connsiteX4" fmla="*/ 155575 w 184944"/>
                  <a:gd name="connsiteY4" fmla="*/ 107156 h 122237"/>
                  <a:gd name="connsiteX5" fmla="*/ 0 w 184944"/>
                  <a:gd name="connsiteY5" fmla="*/ 107156 h 122237"/>
                  <a:gd name="connsiteX6" fmla="*/ 0 w 184944"/>
                  <a:gd name="connsiteY6" fmla="*/ 5556 h 122237"/>
                  <a:gd name="connsiteX0" fmla="*/ 0 w 184944"/>
                  <a:gd name="connsiteY0" fmla="*/ 5556 h 126999"/>
                  <a:gd name="connsiteX1" fmla="*/ 167482 w 184944"/>
                  <a:gd name="connsiteY1" fmla="*/ 0 h 126999"/>
                  <a:gd name="connsiteX2" fmla="*/ 184944 w 184944"/>
                  <a:gd name="connsiteY2" fmla="*/ 18256 h 126999"/>
                  <a:gd name="connsiteX3" fmla="*/ 181768 w 184944"/>
                  <a:gd name="connsiteY3" fmla="*/ 126999 h 126999"/>
                  <a:gd name="connsiteX4" fmla="*/ 155575 w 184944"/>
                  <a:gd name="connsiteY4" fmla="*/ 107156 h 126999"/>
                  <a:gd name="connsiteX5" fmla="*/ 0 w 184944"/>
                  <a:gd name="connsiteY5" fmla="*/ 107156 h 126999"/>
                  <a:gd name="connsiteX6" fmla="*/ 0 w 184944"/>
                  <a:gd name="connsiteY6" fmla="*/ 5556 h 126999"/>
                  <a:gd name="connsiteX0" fmla="*/ 0 w 192088"/>
                  <a:gd name="connsiteY0" fmla="*/ 5556 h 126999"/>
                  <a:gd name="connsiteX1" fmla="*/ 167482 w 192088"/>
                  <a:gd name="connsiteY1" fmla="*/ 0 h 126999"/>
                  <a:gd name="connsiteX2" fmla="*/ 192088 w 192088"/>
                  <a:gd name="connsiteY2" fmla="*/ 20637 h 126999"/>
                  <a:gd name="connsiteX3" fmla="*/ 181768 w 192088"/>
                  <a:gd name="connsiteY3" fmla="*/ 126999 h 126999"/>
                  <a:gd name="connsiteX4" fmla="*/ 155575 w 192088"/>
                  <a:gd name="connsiteY4" fmla="*/ 107156 h 126999"/>
                  <a:gd name="connsiteX5" fmla="*/ 0 w 192088"/>
                  <a:gd name="connsiteY5" fmla="*/ 107156 h 126999"/>
                  <a:gd name="connsiteX6" fmla="*/ 0 w 192088"/>
                  <a:gd name="connsiteY6" fmla="*/ 5556 h 126999"/>
                  <a:gd name="connsiteX0" fmla="*/ 0 w 192088"/>
                  <a:gd name="connsiteY0" fmla="*/ 5556 h 107156"/>
                  <a:gd name="connsiteX1" fmla="*/ 167482 w 192088"/>
                  <a:gd name="connsiteY1" fmla="*/ 0 h 107156"/>
                  <a:gd name="connsiteX2" fmla="*/ 192088 w 192088"/>
                  <a:gd name="connsiteY2" fmla="*/ 20637 h 107156"/>
                  <a:gd name="connsiteX3" fmla="*/ 155575 w 192088"/>
                  <a:gd name="connsiteY3" fmla="*/ 107156 h 107156"/>
                  <a:gd name="connsiteX4" fmla="*/ 0 w 192088"/>
                  <a:gd name="connsiteY4" fmla="*/ 107156 h 107156"/>
                  <a:gd name="connsiteX5" fmla="*/ 0 w 192088"/>
                  <a:gd name="connsiteY5" fmla="*/ 5556 h 107156"/>
                  <a:gd name="connsiteX0" fmla="*/ 0 w 167482"/>
                  <a:gd name="connsiteY0" fmla="*/ 5556 h 107156"/>
                  <a:gd name="connsiteX1" fmla="*/ 167482 w 167482"/>
                  <a:gd name="connsiteY1" fmla="*/ 0 h 107156"/>
                  <a:gd name="connsiteX2" fmla="*/ 155575 w 167482"/>
                  <a:gd name="connsiteY2" fmla="*/ 107156 h 107156"/>
                  <a:gd name="connsiteX3" fmla="*/ 0 w 167482"/>
                  <a:gd name="connsiteY3" fmla="*/ 107156 h 107156"/>
                  <a:gd name="connsiteX4" fmla="*/ 0 w 167482"/>
                  <a:gd name="connsiteY4" fmla="*/ 5556 h 107156"/>
                  <a:gd name="connsiteX0" fmla="*/ 0 w 169864"/>
                  <a:gd name="connsiteY0" fmla="*/ 0 h 101600"/>
                  <a:gd name="connsiteX1" fmla="*/ 169864 w 169864"/>
                  <a:gd name="connsiteY1" fmla="*/ 3969 h 101600"/>
                  <a:gd name="connsiteX2" fmla="*/ 155575 w 169864"/>
                  <a:gd name="connsiteY2" fmla="*/ 101600 h 101600"/>
                  <a:gd name="connsiteX3" fmla="*/ 0 w 169864"/>
                  <a:gd name="connsiteY3" fmla="*/ 101600 h 101600"/>
                  <a:gd name="connsiteX4" fmla="*/ 0 w 169864"/>
                  <a:gd name="connsiteY4" fmla="*/ 0 h 101600"/>
                  <a:gd name="connsiteX0" fmla="*/ 0 w 179388"/>
                  <a:gd name="connsiteY0" fmla="*/ 0 h 108744"/>
                  <a:gd name="connsiteX1" fmla="*/ 169864 w 179388"/>
                  <a:gd name="connsiteY1" fmla="*/ 3969 h 108744"/>
                  <a:gd name="connsiteX2" fmla="*/ 179388 w 179388"/>
                  <a:gd name="connsiteY2" fmla="*/ 108744 h 108744"/>
                  <a:gd name="connsiteX3" fmla="*/ 0 w 179388"/>
                  <a:gd name="connsiteY3" fmla="*/ 101600 h 108744"/>
                  <a:gd name="connsiteX4" fmla="*/ 0 w 179388"/>
                  <a:gd name="connsiteY4" fmla="*/ 0 h 108744"/>
                  <a:gd name="connsiteX0" fmla="*/ 0 w 169864"/>
                  <a:gd name="connsiteY0" fmla="*/ 0 h 103982"/>
                  <a:gd name="connsiteX1" fmla="*/ 169864 w 169864"/>
                  <a:gd name="connsiteY1" fmla="*/ 3969 h 103982"/>
                  <a:gd name="connsiteX2" fmla="*/ 167482 w 169864"/>
                  <a:gd name="connsiteY2" fmla="*/ 103982 h 103982"/>
                  <a:gd name="connsiteX3" fmla="*/ 0 w 169864"/>
                  <a:gd name="connsiteY3" fmla="*/ 101600 h 103982"/>
                  <a:gd name="connsiteX4" fmla="*/ 0 w 169864"/>
                  <a:gd name="connsiteY4" fmla="*/ 0 h 103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864" h="103982">
                    <a:moveTo>
                      <a:pt x="0" y="0"/>
                    </a:moveTo>
                    <a:lnTo>
                      <a:pt x="169864" y="3969"/>
                    </a:lnTo>
                    <a:lnTo>
                      <a:pt x="167482" y="103982"/>
                    </a:lnTo>
                    <a:lnTo>
                      <a:pt x="0" y="10160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/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7"/>
            <a:srcRect t="1452" b="1452"/>
            <a:stretch/>
          </p:blipFill>
          <p:spPr>
            <a:xfrm>
              <a:off x="4804250" y="2707909"/>
              <a:ext cx="2571750" cy="1029722"/>
            </a:xfrm>
            <a:prstGeom prst="rect">
              <a:avLst/>
            </a:prstGeom>
          </p:spPr>
        </p:pic>
        <p:sp>
          <p:nvSpPr>
            <p:cNvPr id="40" name="Freeform 39"/>
            <p:cNvSpPr/>
            <p:nvPr/>
          </p:nvSpPr>
          <p:spPr>
            <a:xfrm>
              <a:off x="5795963" y="2817019"/>
              <a:ext cx="130969" cy="188119"/>
            </a:xfrm>
            <a:custGeom>
              <a:avLst/>
              <a:gdLst>
                <a:gd name="connsiteX0" fmla="*/ 0 w 174625"/>
                <a:gd name="connsiteY0" fmla="*/ 34925 h 250825"/>
                <a:gd name="connsiteX1" fmla="*/ 82550 w 174625"/>
                <a:gd name="connsiteY1" fmla="*/ 6350 h 250825"/>
                <a:gd name="connsiteX2" fmla="*/ 146050 w 174625"/>
                <a:gd name="connsiteY2" fmla="*/ 0 h 250825"/>
                <a:gd name="connsiteX3" fmla="*/ 155575 w 174625"/>
                <a:gd name="connsiteY3" fmla="*/ 22225 h 250825"/>
                <a:gd name="connsiteX4" fmla="*/ 155575 w 174625"/>
                <a:gd name="connsiteY4" fmla="*/ 22225 h 250825"/>
                <a:gd name="connsiteX5" fmla="*/ 174625 w 174625"/>
                <a:gd name="connsiteY5" fmla="*/ 168275 h 250825"/>
                <a:gd name="connsiteX6" fmla="*/ 171450 w 174625"/>
                <a:gd name="connsiteY6" fmla="*/ 203200 h 250825"/>
                <a:gd name="connsiteX7" fmla="*/ 171450 w 174625"/>
                <a:gd name="connsiteY7" fmla="*/ 250825 h 250825"/>
                <a:gd name="connsiteX8" fmla="*/ 6350 w 174625"/>
                <a:gd name="connsiteY8" fmla="*/ 250825 h 250825"/>
                <a:gd name="connsiteX9" fmla="*/ 9525 w 174625"/>
                <a:gd name="connsiteY9" fmla="*/ 228600 h 250825"/>
                <a:gd name="connsiteX10" fmla="*/ 0 w 174625"/>
                <a:gd name="connsiteY10" fmla="*/ 34925 h 250825"/>
                <a:gd name="connsiteX0" fmla="*/ 0 w 174625"/>
                <a:gd name="connsiteY0" fmla="*/ 34925 h 250825"/>
                <a:gd name="connsiteX1" fmla="*/ 18256 w 174625"/>
                <a:gd name="connsiteY1" fmla="*/ 6350 h 250825"/>
                <a:gd name="connsiteX2" fmla="*/ 146050 w 174625"/>
                <a:gd name="connsiteY2" fmla="*/ 0 h 250825"/>
                <a:gd name="connsiteX3" fmla="*/ 155575 w 174625"/>
                <a:gd name="connsiteY3" fmla="*/ 22225 h 250825"/>
                <a:gd name="connsiteX4" fmla="*/ 155575 w 174625"/>
                <a:gd name="connsiteY4" fmla="*/ 22225 h 250825"/>
                <a:gd name="connsiteX5" fmla="*/ 174625 w 174625"/>
                <a:gd name="connsiteY5" fmla="*/ 168275 h 250825"/>
                <a:gd name="connsiteX6" fmla="*/ 171450 w 174625"/>
                <a:gd name="connsiteY6" fmla="*/ 203200 h 250825"/>
                <a:gd name="connsiteX7" fmla="*/ 171450 w 174625"/>
                <a:gd name="connsiteY7" fmla="*/ 250825 h 250825"/>
                <a:gd name="connsiteX8" fmla="*/ 6350 w 174625"/>
                <a:gd name="connsiteY8" fmla="*/ 250825 h 250825"/>
                <a:gd name="connsiteX9" fmla="*/ 9525 w 174625"/>
                <a:gd name="connsiteY9" fmla="*/ 228600 h 250825"/>
                <a:gd name="connsiteX10" fmla="*/ 0 w 174625"/>
                <a:gd name="connsiteY10" fmla="*/ 34925 h 250825"/>
                <a:gd name="connsiteX0" fmla="*/ 0 w 174625"/>
                <a:gd name="connsiteY0" fmla="*/ 34925 h 250825"/>
                <a:gd name="connsiteX1" fmla="*/ 18256 w 174625"/>
                <a:gd name="connsiteY1" fmla="*/ 6350 h 250825"/>
                <a:gd name="connsiteX2" fmla="*/ 131763 w 174625"/>
                <a:gd name="connsiteY2" fmla="*/ 0 h 250825"/>
                <a:gd name="connsiteX3" fmla="*/ 155575 w 174625"/>
                <a:gd name="connsiteY3" fmla="*/ 22225 h 250825"/>
                <a:gd name="connsiteX4" fmla="*/ 155575 w 174625"/>
                <a:gd name="connsiteY4" fmla="*/ 22225 h 250825"/>
                <a:gd name="connsiteX5" fmla="*/ 174625 w 174625"/>
                <a:gd name="connsiteY5" fmla="*/ 168275 h 250825"/>
                <a:gd name="connsiteX6" fmla="*/ 171450 w 174625"/>
                <a:gd name="connsiteY6" fmla="*/ 203200 h 250825"/>
                <a:gd name="connsiteX7" fmla="*/ 171450 w 174625"/>
                <a:gd name="connsiteY7" fmla="*/ 250825 h 250825"/>
                <a:gd name="connsiteX8" fmla="*/ 6350 w 174625"/>
                <a:gd name="connsiteY8" fmla="*/ 250825 h 250825"/>
                <a:gd name="connsiteX9" fmla="*/ 9525 w 174625"/>
                <a:gd name="connsiteY9" fmla="*/ 228600 h 250825"/>
                <a:gd name="connsiteX10" fmla="*/ 0 w 174625"/>
                <a:gd name="connsiteY10" fmla="*/ 34925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4625" h="250825">
                  <a:moveTo>
                    <a:pt x="0" y="34925"/>
                  </a:moveTo>
                  <a:lnTo>
                    <a:pt x="18256" y="6350"/>
                  </a:lnTo>
                  <a:lnTo>
                    <a:pt x="131763" y="0"/>
                  </a:lnTo>
                  <a:lnTo>
                    <a:pt x="155575" y="22225"/>
                  </a:lnTo>
                  <a:lnTo>
                    <a:pt x="155575" y="22225"/>
                  </a:lnTo>
                  <a:lnTo>
                    <a:pt x="174625" y="168275"/>
                  </a:lnTo>
                  <a:lnTo>
                    <a:pt x="171450" y="203200"/>
                  </a:lnTo>
                  <a:lnTo>
                    <a:pt x="171450" y="250825"/>
                  </a:lnTo>
                  <a:lnTo>
                    <a:pt x="6350" y="250825"/>
                  </a:lnTo>
                  <a:lnTo>
                    <a:pt x="9525" y="228600"/>
                  </a:lnTo>
                  <a:lnTo>
                    <a:pt x="0" y="3492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5929313" y="3521869"/>
              <a:ext cx="217885" cy="169664"/>
            </a:xfrm>
            <a:custGeom>
              <a:avLst/>
              <a:gdLst>
                <a:gd name="connsiteX0" fmla="*/ 0 w 290513"/>
                <a:gd name="connsiteY0" fmla="*/ 54769 h 226219"/>
                <a:gd name="connsiteX1" fmla="*/ 85725 w 290513"/>
                <a:gd name="connsiteY1" fmla="*/ 14288 h 226219"/>
                <a:gd name="connsiteX2" fmla="*/ 240506 w 290513"/>
                <a:gd name="connsiteY2" fmla="*/ 0 h 226219"/>
                <a:gd name="connsiteX3" fmla="*/ 278606 w 290513"/>
                <a:gd name="connsiteY3" fmla="*/ 9525 h 226219"/>
                <a:gd name="connsiteX4" fmla="*/ 290513 w 290513"/>
                <a:gd name="connsiteY4" fmla="*/ 30956 h 226219"/>
                <a:gd name="connsiteX5" fmla="*/ 283369 w 290513"/>
                <a:gd name="connsiteY5" fmla="*/ 209550 h 226219"/>
                <a:gd name="connsiteX6" fmla="*/ 2381 w 290513"/>
                <a:gd name="connsiteY6" fmla="*/ 226219 h 226219"/>
                <a:gd name="connsiteX7" fmla="*/ 0 w 290513"/>
                <a:gd name="connsiteY7" fmla="*/ 54769 h 226219"/>
                <a:gd name="connsiteX0" fmla="*/ 0 w 290513"/>
                <a:gd name="connsiteY0" fmla="*/ 54769 h 226219"/>
                <a:gd name="connsiteX1" fmla="*/ 35719 w 290513"/>
                <a:gd name="connsiteY1" fmla="*/ 9525 h 226219"/>
                <a:gd name="connsiteX2" fmla="*/ 240506 w 290513"/>
                <a:gd name="connsiteY2" fmla="*/ 0 h 226219"/>
                <a:gd name="connsiteX3" fmla="*/ 278606 w 290513"/>
                <a:gd name="connsiteY3" fmla="*/ 9525 h 226219"/>
                <a:gd name="connsiteX4" fmla="*/ 290513 w 290513"/>
                <a:gd name="connsiteY4" fmla="*/ 30956 h 226219"/>
                <a:gd name="connsiteX5" fmla="*/ 283369 w 290513"/>
                <a:gd name="connsiteY5" fmla="*/ 209550 h 226219"/>
                <a:gd name="connsiteX6" fmla="*/ 2381 w 290513"/>
                <a:gd name="connsiteY6" fmla="*/ 226219 h 226219"/>
                <a:gd name="connsiteX7" fmla="*/ 0 w 290513"/>
                <a:gd name="connsiteY7" fmla="*/ 54769 h 226219"/>
                <a:gd name="connsiteX0" fmla="*/ 0 w 290513"/>
                <a:gd name="connsiteY0" fmla="*/ 54769 h 226219"/>
                <a:gd name="connsiteX1" fmla="*/ 4763 w 290513"/>
                <a:gd name="connsiteY1" fmla="*/ 26194 h 226219"/>
                <a:gd name="connsiteX2" fmla="*/ 35719 w 290513"/>
                <a:gd name="connsiteY2" fmla="*/ 9525 h 226219"/>
                <a:gd name="connsiteX3" fmla="*/ 240506 w 290513"/>
                <a:gd name="connsiteY3" fmla="*/ 0 h 226219"/>
                <a:gd name="connsiteX4" fmla="*/ 278606 w 290513"/>
                <a:gd name="connsiteY4" fmla="*/ 9525 h 226219"/>
                <a:gd name="connsiteX5" fmla="*/ 290513 w 290513"/>
                <a:gd name="connsiteY5" fmla="*/ 30956 h 226219"/>
                <a:gd name="connsiteX6" fmla="*/ 283369 w 290513"/>
                <a:gd name="connsiteY6" fmla="*/ 209550 h 226219"/>
                <a:gd name="connsiteX7" fmla="*/ 2381 w 290513"/>
                <a:gd name="connsiteY7" fmla="*/ 226219 h 226219"/>
                <a:gd name="connsiteX8" fmla="*/ 0 w 290513"/>
                <a:gd name="connsiteY8" fmla="*/ 54769 h 226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13" h="226219">
                  <a:moveTo>
                    <a:pt x="0" y="54769"/>
                  </a:moveTo>
                  <a:cubicBezTo>
                    <a:pt x="4763" y="48419"/>
                    <a:pt x="0" y="32544"/>
                    <a:pt x="4763" y="26194"/>
                  </a:cubicBezTo>
                  <a:lnTo>
                    <a:pt x="35719" y="9525"/>
                  </a:lnTo>
                  <a:lnTo>
                    <a:pt x="240506" y="0"/>
                  </a:lnTo>
                  <a:lnTo>
                    <a:pt x="278606" y="9525"/>
                  </a:lnTo>
                  <a:lnTo>
                    <a:pt x="290513" y="30956"/>
                  </a:lnTo>
                  <a:lnTo>
                    <a:pt x="283369" y="209550"/>
                  </a:lnTo>
                  <a:lnTo>
                    <a:pt x="2381" y="226219"/>
                  </a:lnTo>
                  <a:cubicBezTo>
                    <a:pt x="1587" y="169069"/>
                    <a:pt x="794" y="111919"/>
                    <a:pt x="0" y="54769"/>
                  </a:cubicBez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</p:grpSp>
      <p:sp>
        <p:nvSpPr>
          <p:cNvPr id="11" name="Text Placeholder 9"/>
          <p:cNvSpPr txBox="1">
            <a:spLocks/>
          </p:cNvSpPr>
          <p:nvPr/>
        </p:nvSpPr>
        <p:spPr>
          <a:xfrm>
            <a:off x="1244601" y="4610778"/>
            <a:ext cx="304800" cy="2222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4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672448-D83B-4A6B-8A64-520CBB503BA3}" type="slidenum">
              <a:rPr lang="en-US" sz="675">
                <a:solidFill>
                  <a:schemeClr val="tx1"/>
                </a:solidFill>
              </a:rPr>
              <a:pPr/>
              <a:t>23</a:t>
            </a:fld>
            <a:endParaRPr lang="en-US" sz="675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9939"/>
            <a:ext cx="8218170" cy="486918"/>
          </a:xfrm>
        </p:spPr>
        <p:txBody>
          <a:bodyPr/>
          <a:lstStyle/>
          <a:p>
            <a:pPr marL="173831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Land Use: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Underutilized Properties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357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" t="8180" r="3519" b="23758"/>
          <a:stretch/>
        </p:blipFill>
        <p:spPr>
          <a:xfrm>
            <a:off x="0" y="675487"/>
            <a:ext cx="6963558" cy="393954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Chevron 4"/>
          <p:cNvSpPr/>
          <p:nvPr/>
        </p:nvSpPr>
        <p:spPr>
          <a:xfrm>
            <a:off x="1975843" y="4028685"/>
            <a:ext cx="591740" cy="25360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478" tIns="10478" rIns="10478" bIns="10478" numCol="1" spcCol="1270" anchor="ctr" anchorCtr="0">
            <a:noAutofit/>
          </a:bodyPr>
          <a:lstStyle/>
          <a:p>
            <a:pPr algn="ctr" defTabSz="733425">
              <a:lnSpc>
                <a:spcPct val="90000"/>
              </a:lnSpc>
              <a:spcAft>
                <a:spcPct val="35000"/>
              </a:spcAft>
            </a:pPr>
            <a:endParaRPr lang="en-US" sz="1650" dirty="0"/>
          </a:p>
        </p:txBody>
      </p:sp>
      <p:sp>
        <p:nvSpPr>
          <p:cNvPr id="11" name="Text Placeholder 9"/>
          <p:cNvSpPr txBox="1">
            <a:spLocks/>
          </p:cNvSpPr>
          <p:nvPr/>
        </p:nvSpPr>
        <p:spPr>
          <a:xfrm>
            <a:off x="1244601" y="4896528"/>
            <a:ext cx="304800" cy="2222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4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672448-D83B-4A6B-8A64-520CBB503BA3}" type="slidenum">
              <a:rPr lang="en-US" sz="675">
                <a:solidFill>
                  <a:schemeClr val="tx1"/>
                </a:solidFill>
              </a:rPr>
              <a:pPr/>
              <a:t>24</a:t>
            </a:fld>
            <a:endParaRPr lang="en-US" sz="675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5" t="69292" r="3489" b="4318"/>
          <a:stretch/>
        </p:blipFill>
        <p:spPr>
          <a:xfrm>
            <a:off x="6963558" y="1495011"/>
            <a:ext cx="1984934" cy="21684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21854" y="4109422"/>
            <a:ext cx="1541704" cy="494852"/>
          </a:xfrm>
          <a:prstGeom prst="rect">
            <a:avLst/>
          </a:prstGeom>
          <a:solidFill>
            <a:srgbClr val="EEE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9939"/>
            <a:ext cx="8218170" cy="486918"/>
          </a:xfrm>
        </p:spPr>
        <p:txBody>
          <a:bodyPr/>
          <a:lstStyle/>
          <a:p>
            <a:pPr marL="173831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Environmental Constraints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38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 txBox="1">
            <a:spLocks/>
          </p:cNvSpPr>
          <p:nvPr/>
        </p:nvSpPr>
        <p:spPr>
          <a:xfrm>
            <a:off x="1244601" y="4896528"/>
            <a:ext cx="304800" cy="2222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4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672448-D83B-4A6B-8A64-520CBB503BA3}" type="slidenum">
              <a:rPr lang="en-US" sz="675">
                <a:solidFill>
                  <a:schemeClr val="tx1"/>
                </a:solidFill>
              </a:rPr>
              <a:pPr/>
              <a:t>25</a:t>
            </a:fld>
            <a:endParaRPr lang="en-US" sz="675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485" y="766259"/>
            <a:ext cx="8665029" cy="368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400" u="sng" dirty="0"/>
              <a:t>Takeaways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0" dirty="0"/>
              <a:t>Oversupply of retail space in the corridor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0" dirty="0"/>
              <a:t>Vacancy is concentrated in older “big box” type developments in the eastern end of the corridor. 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0" dirty="0"/>
              <a:t>Loss of the Forbes Street interchange in the 1980s contributed to decline of retail in this area</a:t>
            </a:r>
          </a:p>
          <a:p>
            <a:endParaRPr lang="en-US" sz="1100" dirty="0"/>
          </a:p>
          <a:p>
            <a:r>
              <a:rPr lang="en-US" sz="1400" u="sng" dirty="0"/>
              <a:t>Strategies</a:t>
            </a:r>
            <a:endParaRPr lang="en-US" sz="1400" dirty="0"/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0" dirty="0"/>
              <a:t>Unique, niche use or cluster of niche uses needed to stimulate the traditional commercial core of Silver Lane (near Forbes Street)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0" dirty="0"/>
              <a:t>Need to reposition the large vacant commercial properties to new uses that are more economically viable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0" dirty="0"/>
              <a:t>More local spending power needed to support neighborhood retail in the corridor – new housing development 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0" dirty="0"/>
              <a:t>Properties that are visible to Rentschler Field campus traffic (near Roberts Street) have the greatest opportunity to capture spillover retail development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9939"/>
            <a:ext cx="8218170" cy="486918"/>
          </a:xfrm>
        </p:spPr>
        <p:txBody>
          <a:bodyPr/>
          <a:lstStyle/>
          <a:p>
            <a:pPr marL="173831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Market Study - Retail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532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9485" y="770518"/>
            <a:ext cx="8281213" cy="328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 u="sng" dirty="0"/>
              <a:t>Takeaways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0" dirty="0" smtClean="0"/>
              <a:t>Regional growth in multi-family housing over the last decade.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0" dirty="0" smtClean="0"/>
              <a:t>Pratt </a:t>
            </a:r>
            <a:r>
              <a:rPr lang="en-US" sz="1500" b="0" dirty="0"/>
              <a:t>&amp; Whitney hiring program to bolster demand for market rate rental housing in the region – most demand is in the $1,250 to $2,500 per month price range with on-site amenities</a:t>
            </a:r>
          </a:p>
          <a:p>
            <a:endParaRPr lang="en-US" sz="1500" dirty="0"/>
          </a:p>
          <a:p>
            <a:r>
              <a:rPr lang="en-US" sz="1500" u="sng" dirty="0"/>
              <a:t>Strategies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0" dirty="0"/>
              <a:t>East Hartford should target market rate rental housing in the corridor to capture demand created by Pratt &amp; Whitney expansion and bolster demand for commercial uses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b="0" dirty="0"/>
              <a:t>Rentschler Field, nearby riverfront and trail amenities, and the potential for CTfastrak expansion in the area could enhance the corridor’s position in the regional multi-family </a:t>
            </a:r>
            <a:r>
              <a:rPr lang="en-US" sz="1500" b="0" dirty="0" smtClean="0"/>
              <a:t>marketplace</a:t>
            </a:r>
            <a:endParaRPr lang="en-US" sz="1500" b="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0" dirty="0"/>
              <a:t>Vacant and underutilized commercial sites are potential candidates for market rate rental </a:t>
            </a:r>
            <a:r>
              <a:rPr lang="en-US" sz="1500" b="0" dirty="0" smtClean="0"/>
              <a:t>housing</a:t>
            </a:r>
            <a:endParaRPr lang="en-US" sz="1500" b="0" dirty="0"/>
          </a:p>
        </p:txBody>
      </p:sp>
      <p:sp>
        <p:nvSpPr>
          <p:cNvPr id="11" name="Text Placeholder 9"/>
          <p:cNvSpPr txBox="1">
            <a:spLocks/>
          </p:cNvSpPr>
          <p:nvPr/>
        </p:nvSpPr>
        <p:spPr>
          <a:xfrm>
            <a:off x="1244601" y="4896528"/>
            <a:ext cx="304800" cy="2222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4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672448-D83B-4A6B-8A64-520CBB503BA3}" type="slidenum">
              <a:rPr lang="en-US" sz="675">
                <a:solidFill>
                  <a:schemeClr val="tx1"/>
                </a:solidFill>
              </a:rPr>
              <a:pPr/>
              <a:t>26</a:t>
            </a:fld>
            <a:endParaRPr lang="en-US" sz="675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9939"/>
            <a:ext cx="8218170" cy="486918"/>
          </a:xfrm>
        </p:spPr>
        <p:txBody>
          <a:bodyPr/>
          <a:lstStyle/>
          <a:p>
            <a:pPr marL="173831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Market Study - Housing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52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 txBox="1">
            <a:spLocks/>
          </p:cNvSpPr>
          <p:nvPr/>
        </p:nvSpPr>
        <p:spPr>
          <a:xfrm>
            <a:off x="1244601" y="4896528"/>
            <a:ext cx="304800" cy="2222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4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672448-D83B-4A6B-8A64-520CBB503BA3}" type="slidenum">
              <a:rPr lang="en-US" sz="675">
                <a:solidFill>
                  <a:schemeClr val="tx1"/>
                </a:solidFill>
              </a:rPr>
              <a:pPr/>
              <a:t>27</a:t>
            </a:fld>
            <a:endParaRPr lang="en-US" sz="675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199" y="1139386"/>
            <a:ext cx="873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400" b="0" dirty="0"/>
              <a:t>“Silver Lane is East Hartford’s premiere live, work, learn, play neighborhood. The corridor offers a diversity of well-paying jobs and housing opportunities; a robust network of transit and recreational opportunities; easy connections to Downtown Hartford; and serves as a regional shopping, sports and entertainment destination”</a:t>
            </a:r>
            <a:endParaRPr lang="en-US" sz="16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6224" y="3639835"/>
            <a:ext cx="6051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800" dirty="0"/>
              <a:t>Did we miss anything?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9939"/>
            <a:ext cx="8218170" cy="486918"/>
          </a:xfrm>
        </p:spPr>
        <p:txBody>
          <a:bodyPr/>
          <a:lstStyle/>
          <a:p>
            <a:pPr marL="173831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Vision Statement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700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 txBox="1">
            <a:spLocks/>
          </p:cNvSpPr>
          <p:nvPr/>
        </p:nvSpPr>
        <p:spPr>
          <a:xfrm>
            <a:off x="1244601" y="4896528"/>
            <a:ext cx="304800" cy="2222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4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559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672448-D83B-4A6B-8A64-520CBB503BA3}" type="slidenum">
              <a:rPr lang="en-US" sz="675">
                <a:solidFill>
                  <a:schemeClr val="tx1"/>
                </a:solidFill>
              </a:rPr>
              <a:pPr/>
              <a:t>28</a:t>
            </a:fld>
            <a:endParaRPr lang="en-US" sz="675" dirty="0">
              <a:solidFill>
                <a:schemeClr val="tx1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9939"/>
            <a:ext cx="8218170" cy="486918"/>
          </a:xfrm>
        </p:spPr>
        <p:txBody>
          <a:bodyPr/>
          <a:lstStyle/>
          <a:p>
            <a:pPr marL="173831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Silver Lane 2040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29" y="873627"/>
            <a:ext cx="2481943" cy="17283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92" y="2754629"/>
            <a:ext cx="2475880" cy="17380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136899" y="873627"/>
            <a:ext cx="5499099" cy="323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450"/>
              </a:spcAft>
            </a:pPr>
            <a:r>
              <a:rPr lang="en-US" sz="2800" b="0" dirty="0" smtClean="0"/>
              <a:t>Imagine Silver Lane in 2040. What are people doing? What does it look like? </a:t>
            </a:r>
          </a:p>
          <a:p>
            <a:pPr algn="just">
              <a:spcAft>
                <a:spcPts val="450"/>
              </a:spcAft>
            </a:pPr>
            <a:endParaRPr lang="en-US" sz="2800" b="0" dirty="0"/>
          </a:p>
          <a:p>
            <a:pPr algn="just">
              <a:spcAft>
                <a:spcPts val="450"/>
              </a:spcAft>
            </a:pPr>
            <a:r>
              <a:rPr lang="en-US" sz="2800" b="0" dirty="0" smtClean="0"/>
              <a:t>Please write your ideas on the postcard and hand them in before you leave</a:t>
            </a:r>
            <a:endParaRPr lang="en-US" sz="2800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887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0982" y="814309"/>
            <a:ext cx="6010275" cy="204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 dirty="0" smtClean="0"/>
              <a:t>Stations </a:t>
            </a:r>
            <a:r>
              <a:rPr lang="en-US" sz="2400" dirty="0"/>
              <a:t>(rotate every </a:t>
            </a:r>
            <a:r>
              <a:rPr lang="en-US" sz="2400" dirty="0" smtClean="0"/>
              <a:t>15 to 20 </a:t>
            </a:r>
            <a:r>
              <a:rPr lang="en-US" sz="2400" dirty="0"/>
              <a:t>minutes)</a:t>
            </a:r>
          </a:p>
          <a:p>
            <a:pPr marL="342900" indent="-342900">
              <a:spcAft>
                <a:spcPts val="1350"/>
              </a:spcAft>
              <a:buFont typeface="+mj-lt"/>
              <a:buAutoNum type="arabicPeriod"/>
            </a:pPr>
            <a:r>
              <a:rPr lang="en-US" sz="2400" b="0" dirty="0"/>
              <a:t>Transportation</a:t>
            </a:r>
          </a:p>
          <a:p>
            <a:pPr marL="342900" indent="-342900">
              <a:spcAft>
                <a:spcPts val="1350"/>
              </a:spcAft>
              <a:buFont typeface="+mj-lt"/>
              <a:buAutoNum type="arabicPeriod"/>
            </a:pPr>
            <a:r>
              <a:rPr lang="en-US" sz="2400" b="0" dirty="0" smtClean="0"/>
              <a:t>Long-Term </a:t>
            </a:r>
            <a:r>
              <a:rPr lang="en-US" sz="2400" b="0" dirty="0"/>
              <a:t>Land Use </a:t>
            </a:r>
            <a:r>
              <a:rPr lang="en-US" sz="2400" b="0" dirty="0" smtClean="0"/>
              <a:t>Vision</a:t>
            </a:r>
            <a:endParaRPr lang="en-US" sz="2400" b="0" dirty="0"/>
          </a:p>
          <a:p>
            <a:pPr marL="342900" indent="-342900">
              <a:spcAft>
                <a:spcPts val="1350"/>
              </a:spcAft>
              <a:buFont typeface="+mj-lt"/>
              <a:buAutoNum type="arabicPeriod"/>
            </a:pPr>
            <a:r>
              <a:rPr lang="en-US" sz="2400" b="0" dirty="0"/>
              <a:t>Focus Areas (3</a:t>
            </a:r>
            <a:r>
              <a:rPr lang="en-US" sz="2400" b="0" dirty="0" smtClean="0"/>
              <a:t>)</a:t>
            </a:r>
            <a:endParaRPr lang="en-US" sz="2400" b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9939"/>
            <a:ext cx="8218170" cy="486918"/>
          </a:xfrm>
        </p:spPr>
        <p:txBody>
          <a:bodyPr/>
          <a:lstStyle/>
          <a:p>
            <a:pPr marL="173831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Break Out Stations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998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Introduction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Existing </a:t>
            </a:r>
            <a:r>
              <a:rPr lang="en-US" dirty="0" smtClean="0"/>
              <a:t>Conditions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Market </a:t>
            </a:r>
            <a:r>
              <a:rPr lang="en-US" dirty="0" smtClean="0"/>
              <a:t>Assessment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Break-out Setup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9939"/>
            <a:ext cx="8218170" cy="486918"/>
          </a:xfrm>
        </p:spPr>
        <p:txBody>
          <a:bodyPr/>
          <a:lstStyle/>
          <a:p>
            <a:pPr marL="173831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800101"/>
            <a:ext cx="8229600" cy="379452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173B"/>
              </a:buClr>
              <a:buFont typeface="Wingdings 3" pitchFamily="18" charset="2"/>
              <a:buChar char=""/>
              <a:defRPr sz="32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Refined land use concepts</a:t>
            </a:r>
          </a:p>
          <a:p>
            <a:r>
              <a:rPr lang="en-US" sz="2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Future conditions transportation analysis</a:t>
            </a:r>
          </a:p>
          <a:p>
            <a:r>
              <a:rPr lang="en-US" sz="2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Alternatives development</a:t>
            </a:r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0258" y="3221182"/>
            <a:ext cx="811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Next public meeting: late Spring/early summer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74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2050" name="Picture 2" descr="Image result for silver lane plaza shopping center east hartfo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454" y="2550715"/>
            <a:ext cx="20574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ilver lane plaza shopping center east hartfo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055" y="3076672"/>
            <a:ext cx="2671846" cy="150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ilver lane plaza shopping center east hartfo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271" y="2823420"/>
            <a:ext cx="1677023" cy="127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Vibrant Future for Silver Lane!</a:t>
            </a:r>
          </a:p>
          <a:p>
            <a:pPr lvl="1"/>
            <a:r>
              <a:rPr lang="en-US" dirty="0"/>
              <a:t>CRCOG Transportation Study</a:t>
            </a:r>
          </a:p>
          <a:p>
            <a:pPr lvl="1"/>
            <a:r>
              <a:rPr lang="en-US" dirty="0" smtClean="0"/>
              <a:t>Brownfields Area-Wide Redevelopment (BAR) Study </a:t>
            </a:r>
          </a:p>
          <a:p>
            <a:pPr lvl="1"/>
            <a:r>
              <a:rPr lang="en-US" dirty="0" smtClean="0"/>
              <a:t>Working Cities Challenge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339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 corridor study?</a:t>
            </a:r>
          </a:p>
          <a:p>
            <a:pPr lvl="1"/>
            <a:r>
              <a:rPr lang="en-US" dirty="0" smtClean="0"/>
              <a:t>A multi-modal planning process to prepare a master plan for a transportation corridor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874" y="2049533"/>
            <a:ext cx="6309360" cy="2545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560" y="2567667"/>
            <a:ext cx="2061347" cy="1508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178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prepare a corridor master plan?</a:t>
            </a:r>
          </a:p>
          <a:p>
            <a:pPr lvl="1"/>
            <a:r>
              <a:rPr lang="en-US" dirty="0" smtClean="0"/>
              <a:t>Promote orderly growth</a:t>
            </a:r>
          </a:p>
          <a:p>
            <a:pPr lvl="1"/>
            <a:r>
              <a:rPr lang="en-US" dirty="0" smtClean="0"/>
              <a:t>Encourage efficient use of public infrastructure</a:t>
            </a:r>
          </a:p>
          <a:p>
            <a:pPr lvl="1"/>
            <a:r>
              <a:rPr lang="en-US" dirty="0" smtClean="0"/>
              <a:t>Assure there is adequate infrastructure to accommodate growth</a:t>
            </a:r>
          </a:p>
          <a:p>
            <a:pPr lvl="1"/>
            <a:r>
              <a:rPr lang="en-US" dirty="0" smtClean="0"/>
              <a:t>Provide guidelines for roadway improvements that all parties (Town, State, developers, property owners) can refer 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648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Image result for silver lane east hartford neighborhoo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013" y="2420493"/>
            <a:ext cx="1625099" cy="109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1026" name="Picture 2" descr="Phillips Farm Active Adult Communit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483" y="232171"/>
            <a:ext cx="1793187" cy="134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UTC Pratt and whitn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084" y="1326850"/>
            <a:ext cx="2018645" cy="113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silver lane elementary schoo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075" y="3641973"/>
            <a:ext cx="2924509" cy="10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30" y="727909"/>
            <a:ext cx="5943600" cy="3794522"/>
          </a:xfrm>
        </p:spPr>
        <p:txBody>
          <a:bodyPr/>
          <a:lstStyle/>
          <a:p>
            <a:r>
              <a:rPr lang="en-US" dirty="0" smtClean="0"/>
              <a:t>Traditionally</a:t>
            </a:r>
          </a:p>
          <a:p>
            <a:pPr lvl="1"/>
            <a:r>
              <a:rPr lang="en-US" sz="2000" dirty="0" smtClean="0"/>
              <a:t>Facilities Plan - Identify needed transportation facility improvements to assure facilities can handle current and future traffic efficiently and safely</a:t>
            </a:r>
          </a:p>
          <a:p>
            <a:r>
              <a:rPr lang="en-US" dirty="0" smtClean="0"/>
              <a:t>New Direction</a:t>
            </a:r>
          </a:p>
          <a:p>
            <a:pPr lvl="1"/>
            <a:r>
              <a:rPr lang="en-US" sz="2000" u="sng" dirty="0" smtClean="0"/>
              <a:t>Context sensitive plans</a:t>
            </a:r>
            <a:r>
              <a:rPr lang="en-US" sz="2000" dirty="0" smtClean="0"/>
              <a:t> – recognizes that transportation facilities are one piece of the larger community fabric</a:t>
            </a:r>
          </a:p>
          <a:p>
            <a:pPr lvl="1"/>
            <a:r>
              <a:rPr lang="en-US" sz="2000" dirty="0" smtClean="0"/>
              <a:t>Facilities need to </a:t>
            </a:r>
            <a:r>
              <a:rPr lang="en-US" sz="2000" u="sng" dirty="0" smtClean="0"/>
              <a:t>fit into communities</a:t>
            </a:r>
            <a:r>
              <a:rPr lang="en-US" sz="2000" dirty="0" smtClean="0"/>
              <a:t> they pass through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68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8" b="16543"/>
          <a:stretch/>
        </p:blipFill>
        <p:spPr>
          <a:xfrm>
            <a:off x="228600" y="1308268"/>
            <a:ext cx="8686800" cy="3197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Conditions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0943687">
            <a:off x="5662978" y="2903743"/>
            <a:ext cx="984693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Silver Lane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943687">
            <a:off x="3643969" y="3157006"/>
            <a:ext cx="984693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Silver Lane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7478427">
            <a:off x="2031487" y="1900237"/>
            <a:ext cx="1031180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Main Street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4987806">
            <a:off x="7168175" y="2679618"/>
            <a:ext cx="1170898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Forbes Street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8359" y="3503422"/>
            <a:ext cx="961866" cy="553998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i="1" dirty="0" smtClean="0">
                <a:latin typeface="Gill Sans MT" panose="020B0502020104020203" pitchFamily="34" charset="0"/>
              </a:rPr>
              <a:t>Silver Lane</a:t>
            </a:r>
          </a:p>
          <a:p>
            <a:r>
              <a:rPr lang="en-US" sz="1200" i="1" dirty="0" smtClean="0">
                <a:latin typeface="Gill Sans MT" panose="020B0502020104020203" pitchFamily="34" charset="0"/>
              </a:rPr>
              <a:t>Elementary</a:t>
            </a:r>
          </a:p>
          <a:p>
            <a:pPr algn="ctr"/>
            <a:r>
              <a:rPr lang="en-US" sz="1200" i="1" dirty="0" smtClean="0">
                <a:latin typeface="Gill Sans MT" panose="020B0502020104020203" pitchFamily="34" charset="0"/>
              </a:rPr>
              <a:t>School</a:t>
            </a:r>
            <a:endParaRPr lang="en-US" sz="1200" i="1" dirty="0">
              <a:latin typeface="Gill Sans MT" panose="020B05020201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35713" y="3457225"/>
            <a:ext cx="936475" cy="369332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i="1" dirty="0" smtClean="0">
                <a:latin typeface="Gill Sans MT" panose="020B0502020104020203" pitchFamily="34" charset="0"/>
              </a:rPr>
              <a:t>Rentschler </a:t>
            </a:r>
          </a:p>
          <a:p>
            <a:pPr algn="ctr"/>
            <a:r>
              <a:rPr lang="en-US" sz="1200" i="1" dirty="0" smtClean="0">
                <a:latin typeface="Gill Sans MT" panose="020B0502020104020203" pitchFamily="34" charset="0"/>
              </a:rPr>
              <a:t>Field</a:t>
            </a:r>
            <a:endParaRPr lang="en-US" sz="1200" i="1" dirty="0">
              <a:latin typeface="Gill Sans MT" panose="020B05020201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4084579">
            <a:off x="2020500" y="3271908"/>
            <a:ext cx="745717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Route 5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9213464">
            <a:off x="1288087" y="4084843"/>
            <a:ext cx="1024639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Routes 5/15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382082">
            <a:off x="5842222" y="1944583"/>
            <a:ext cx="1112805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Interstate 84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4761018">
            <a:off x="4896554" y="2249822"/>
            <a:ext cx="1271502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Simmons Road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4577989">
            <a:off x="1052507" y="3284113"/>
            <a:ext cx="745717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Route 2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169764">
            <a:off x="227514" y="2141401"/>
            <a:ext cx="1112805" cy="184666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Interstate 84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844" y="2126096"/>
            <a:ext cx="232236" cy="2322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11" y="2876209"/>
            <a:ext cx="232236" cy="232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1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Conditions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00101"/>
            <a:ext cx="4361658" cy="3794522"/>
          </a:xfrm>
        </p:spPr>
        <p:txBody>
          <a:bodyPr/>
          <a:lstStyle/>
          <a:p>
            <a:r>
              <a:rPr lang="en-US" dirty="0" smtClean="0"/>
              <a:t>Functional Classification</a:t>
            </a:r>
          </a:p>
          <a:p>
            <a:pPr lvl="1"/>
            <a:r>
              <a:rPr lang="en-US" dirty="0" smtClean="0"/>
              <a:t>Minor Arterial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Average Daily Traffic (ADT) Range</a:t>
            </a:r>
          </a:p>
          <a:p>
            <a:pPr lvl="1"/>
            <a:r>
              <a:rPr lang="en-US" dirty="0" smtClean="0"/>
              <a:t>11,400-17,600          vehicles per day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57" y="1163837"/>
            <a:ext cx="3972717" cy="29795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45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SLIDE_COUNT" val="30"/>
  <p:tag name="KPI_PID" val="38cba8de-420a-4d81-8ef6-b9a0db465968"/>
  <p:tag name="KPI_VERSION" val="2.6.350.1"/>
  <p:tag name="KPIRECOVERYID" val="7020768c-68ef-434f-942d-644bb3cdf11a"/>
  <p:tag name="KPI_STORAGE" val="&lt;keypoint&quot;&quot;&lt;transceivers&quot;&quot;&lt;t(@id:1@tt:KeypointMiniBase@n:Transceiver 3)&quot;&quot;&lt;f(@id:c)&quot;1&quot;&gt;&lt;f(@id:comType)&quot;Usb&quot;&gt;&lt;f(@id:com)&quot;7B0505&quot;&gt;&lt;f(@id:bl)&quot;Normal&quot;&gt;&lt;f(@id:dm)&quot;false&quot;&gt;&lt;f(@id:dp)&quot;false&quot;&gt;&lt;f(@id:kMin)&quot;1&quot;&gt;&lt;f(@id:kMax)&quot;100&quot;&gt;&lt;f(@id:pt)&quot;Off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Category xmlns="c6320673-025f-40f8-af5f-fad78449996e" xsi:nil="true"/>
    <_dlc_DocId xmlns="720cc6f6-8bce-40ef-ac31-e86bd8d161c9">6N53CXYKTY6P-87-373</_dlc_DocId>
    <_dlc_DocIdUrl xmlns="720cc6f6-8bce-40ef-ac31-e86bd8d161c9">
      <Url>http://transnetv2.transystems.com/Departments/marketing/_layouts/15/DocIdRedir.aspx?ID=6N53CXYKTY6P-87-373</Url>
      <Description>6N53CXYKTY6P-87-373</Description>
    </_dlc_DocIdUrl>
  </documentManagement>
</p:properti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EFD13C21F42B41BED227B26E471DA4" ma:contentTypeVersion="1" ma:contentTypeDescription="Create a new document." ma:contentTypeScope="" ma:versionID="3f98dd498e62252197111ff8e5112167">
  <xsd:schema xmlns:xsd="http://www.w3.org/2001/XMLSchema" xmlns:xs="http://www.w3.org/2001/XMLSchema" xmlns:p="http://schemas.microsoft.com/office/2006/metadata/properties" xmlns:ns1="http://schemas.microsoft.com/sharepoint/v3" xmlns:ns2="720cc6f6-8bce-40ef-ac31-e86bd8d161c9" xmlns:ns3="c6320673-025f-40f8-af5f-fad78449996e" targetNamespace="http://schemas.microsoft.com/office/2006/metadata/properties" ma:root="true" ma:fieldsID="b352d63c7d39a3b7d3dcb60a6ee07f72" ns1:_="" ns2:_="" ns3:_="">
    <xsd:import namespace="http://schemas.microsoft.com/sharepoint/v3"/>
    <xsd:import namespace="720cc6f6-8bce-40ef-ac31-e86bd8d161c9"/>
    <xsd:import namespace="c6320673-025f-40f8-af5f-fad78449996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  <xsd:element ref="ns3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0cc6f6-8bce-40ef-ac31-e86bd8d161c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320673-025f-40f8-af5f-fad78449996e" elementFormDefault="qualified">
    <xsd:import namespace="http://schemas.microsoft.com/office/2006/documentManagement/types"/>
    <xsd:import namespace="http://schemas.microsoft.com/office/infopath/2007/PartnerControls"/>
    <xsd:element name="Category" ma:index="13" nillable="true" ma:displayName="Category" ma:internalName="Categor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9C6A664-3FA7-44FD-B8A6-2454166196A4}">
  <ds:schemaRefs>
    <ds:schemaRef ds:uri="c6320673-025f-40f8-af5f-fad78449996e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20cc6f6-8bce-40ef-ac31-e86bd8d161c9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558A7229-66E4-4E73-A839-D94C557F23A2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2C03B687-864E-4F13-B854-ADD07FBCBB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20cc6f6-8bce-40ef-ac31-e86bd8d161c9"/>
    <ds:schemaRef ds:uri="c6320673-025f-40f8-af5f-fad7844999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CEEDC38-3F21-438E-B169-5466C945E004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964F9991-2798-4ED4-A3CB-9F8C6AAFB2D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8937</TotalTime>
  <Words>1215</Words>
  <Application>Microsoft Office PowerPoint</Application>
  <PresentationFormat>On-screen Show (16:9)</PresentationFormat>
  <Paragraphs>337</Paragraphs>
  <Slides>30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Office Theme</vt:lpstr>
      <vt:lpstr>Custom Design</vt:lpstr>
      <vt:lpstr>1_Custom Design</vt:lpstr>
      <vt:lpstr>Public  Meeting #1 January 30, 2018</vt:lpstr>
      <vt:lpstr>Meeting Outline</vt:lpstr>
      <vt:lpstr>Presentation Outline</vt:lpstr>
      <vt:lpstr>Introduction</vt:lpstr>
      <vt:lpstr>Introduction</vt:lpstr>
      <vt:lpstr>Introduction</vt:lpstr>
      <vt:lpstr>Introduction</vt:lpstr>
      <vt:lpstr>Existing Conditions Analysis</vt:lpstr>
      <vt:lpstr>Existing Conditions Analysis</vt:lpstr>
      <vt:lpstr>Existing Conditions Analysis</vt:lpstr>
      <vt:lpstr>Existing Conditions Analysis</vt:lpstr>
      <vt:lpstr>Existing Conditions Analysis</vt:lpstr>
      <vt:lpstr>Existing Conditions Analysis</vt:lpstr>
      <vt:lpstr>Existing Conditions Analysis</vt:lpstr>
      <vt:lpstr>Existing Conditions Analysis</vt:lpstr>
      <vt:lpstr>Existing Conditions Analysis</vt:lpstr>
      <vt:lpstr>Existing Conditions Analysis</vt:lpstr>
      <vt:lpstr>Existing Conditions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TranSystems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mjsandoval</dc:creator>
  <cp:lastModifiedBy>Daniels, Michael</cp:lastModifiedBy>
  <cp:revision>544</cp:revision>
  <dcterms:created xsi:type="dcterms:W3CDTF">2006-11-06T21:32:38Z</dcterms:created>
  <dcterms:modified xsi:type="dcterms:W3CDTF">2018-01-31T17:04:01Z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SDescription">
    <vt:lpwstr/>
  </property>
  <property fmtid="{D5CDD505-2E9C-101B-9397-08002B2CF9AE}" pid="3" name="Owner">
    <vt:lpwstr/>
  </property>
  <property fmtid="{D5CDD505-2E9C-101B-9397-08002B2CF9AE}" pid="4" name="Status">
    <vt:lpwstr/>
  </property>
  <property fmtid="{D5CDD505-2E9C-101B-9397-08002B2CF9AE}" pid="5" name="ContentType">
    <vt:lpwstr>Document</vt:lpwstr>
  </property>
  <property fmtid="{D5CDD505-2E9C-101B-9397-08002B2CF9AE}" pid="6" name="ContentTypeId">
    <vt:lpwstr>0x010100B4EFD13C21F42B41BED227B26E471DA4</vt:lpwstr>
  </property>
  <property fmtid="{D5CDD505-2E9C-101B-9397-08002B2CF9AE}" pid="7" name="_dlc_DocIdItemGuid">
    <vt:lpwstr>f1fdaf9f-5fb8-4491-b0b5-47aa8efa77a0</vt:lpwstr>
  </property>
</Properties>
</file>